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8"/>
  </p:notesMasterIdLst>
  <p:handoutMasterIdLst>
    <p:handoutMasterId r:id="rId89"/>
  </p:handoutMasterIdLst>
  <p:sldIdLst>
    <p:sldId id="302" r:id="rId2"/>
    <p:sldId id="303" r:id="rId3"/>
    <p:sldId id="312" r:id="rId4"/>
    <p:sldId id="311" r:id="rId5"/>
    <p:sldId id="331" r:id="rId6"/>
    <p:sldId id="313" r:id="rId7"/>
    <p:sldId id="314" r:id="rId8"/>
    <p:sldId id="315" r:id="rId9"/>
    <p:sldId id="384" r:id="rId10"/>
    <p:sldId id="316" r:id="rId11"/>
    <p:sldId id="317" r:id="rId12"/>
    <p:sldId id="304" r:id="rId13"/>
    <p:sldId id="305" r:id="rId14"/>
    <p:sldId id="306" r:id="rId15"/>
    <p:sldId id="385" r:id="rId16"/>
    <p:sldId id="318" r:id="rId17"/>
    <p:sldId id="307" r:id="rId18"/>
    <p:sldId id="308" r:id="rId19"/>
    <p:sldId id="309" r:id="rId20"/>
    <p:sldId id="319" r:id="rId21"/>
    <p:sldId id="320" r:id="rId22"/>
    <p:sldId id="322" r:id="rId23"/>
    <p:sldId id="321" r:id="rId24"/>
    <p:sldId id="323" r:id="rId25"/>
    <p:sldId id="324" r:id="rId26"/>
    <p:sldId id="325" r:id="rId27"/>
    <p:sldId id="326" r:id="rId28"/>
    <p:sldId id="334" r:id="rId29"/>
    <p:sldId id="327" r:id="rId30"/>
    <p:sldId id="328" r:id="rId31"/>
    <p:sldId id="329" r:id="rId32"/>
    <p:sldId id="330" r:id="rId33"/>
    <p:sldId id="332" r:id="rId34"/>
    <p:sldId id="333" r:id="rId35"/>
    <p:sldId id="337" r:id="rId36"/>
    <p:sldId id="339" r:id="rId37"/>
    <p:sldId id="335" r:id="rId38"/>
    <p:sldId id="338" r:id="rId39"/>
    <p:sldId id="340" r:id="rId40"/>
    <p:sldId id="341" r:id="rId41"/>
    <p:sldId id="342" r:id="rId42"/>
    <p:sldId id="343" r:id="rId43"/>
    <p:sldId id="344" r:id="rId44"/>
    <p:sldId id="346" r:id="rId45"/>
    <p:sldId id="348" r:id="rId46"/>
    <p:sldId id="345" r:id="rId47"/>
    <p:sldId id="347" r:id="rId48"/>
    <p:sldId id="349" r:id="rId49"/>
    <p:sldId id="336" r:id="rId50"/>
    <p:sldId id="350" r:id="rId51"/>
    <p:sldId id="352" r:id="rId52"/>
    <p:sldId id="351" r:id="rId53"/>
    <p:sldId id="353" r:id="rId54"/>
    <p:sldId id="354" r:id="rId55"/>
    <p:sldId id="355" r:id="rId56"/>
    <p:sldId id="386" r:id="rId57"/>
    <p:sldId id="387" r:id="rId58"/>
    <p:sldId id="356" r:id="rId59"/>
    <p:sldId id="357" r:id="rId60"/>
    <p:sldId id="358" r:id="rId61"/>
    <p:sldId id="388" r:id="rId62"/>
    <p:sldId id="359" r:id="rId63"/>
    <p:sldId id="389" r:id="rId64"/>
    <p:sldId id="362" r:id="rId65"/>
    <p:sldId id="383" r:id="rId66"/>
    <p:sldId id="361" r:id="rId67"/>
    <p:sldId id="363" r:id="rId68"/>
    <p:sldId id="375" r:id="rId69"/>
    <p:sldId id="376" r:id="rId70"/>
    <p:sldId id="379" r:id="rId71"/>
    <p:sldId id="378" r:id="rId72"/>
    <p:sldId id="381" r:id="rId73"/>
    <p:sldId id="380" r:id="rId74"/>
    <p:sldId id="390" r:id="rId75"/>
    <p:sldId id="382" r:id="rId76"/>
    <p:sldId id="391" r:id="rId77"/>
    <p:sldId id="365" r:id="rId78"/>
    <p:sldId id="369" r:id="rId79"/>
    <p:sldId id="371" r:id="rId80"/>
    <p:sldId id="370" r:id="rId81"/>
    <p:sldId id="372" r:id="rId82"/>
    <p:sldId id="392" r:id="rId83"/>
    <p:sldId id="366" r:id="rId84"/>
    <p:sldId id="373" r:id="rId85"/>
    <p:sldId id="374" r:id="rId86"/>
    <p:sldId id="367" r:id="rId87"/>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111" autoAdjust="0"/>
    <p:restoredTop sz="77267" autoAdjust="0"/>
  </p:normalViewPr>
  <p:slideViewPr>
    <p:cSldViewPr snapToGrid="0" snapToObjects="1">
      <p:cViewPr varScale="1">
        <p:scale>
          <a:sx n="103" d="100"/>
          <a:sy n="103" d="100"/>
        </p:scale>
        <p:origin x="1077" y="66"/>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peers may be software processes, hardware devices, or even human beings. It is the peers that communicate by using the protocol to talk to each other.</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32281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to understand about Fig. 1-27 is the relation between the virtual and actual communication and the difference between protocols and interfaces. </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14642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356775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service</a:t>
            </a:r>
            <a:r>
              <a:rPr lang="en-US" dirty="0"/>
              <a:t> is a set of primitives (operations) that a layer provides to the layer above it.</a:t>
            </a:r>
          </a:p>
          <a:p>
            <a:r>
              <a:rPr lang="en-US" dirty="0"/>
              <a:t>A </a:t>
            </a:r>
            <a:r>
              <a:rPr lang="en-US" b="1" dirty="0"/>
              <a:t>protocol</a:t>
            </a:r>
            <a:r>
              <a:rPr lang="en-US" dirty="0"/>
              <a:t>, in contrast, is a set of rules governing the format and meaning of the packets, or messages that are exchanged by the peer entities within a layer.</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338696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It is essential that the standards be written in the trough in between the two ‘‘elephants.’’ If they are written too early (before the research results are well established), the subject may still be poorly understood; the result is a bad standard. If they are written too late, so many companies may have already made major investments in different ways of doing things that the standards are effectively ignored. If the interval between the two elephants is very short (because everyone is in a hurry to get started), the people developing the standards may get crushed.</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74</a:t>
            </a:fld>
            <a:endParaRPr lang="en-US" sz="1200" dirty="0">
              <a:solidFill>
                <a:schemeClr val="dk1"/>
              </a:solidFill>
            </a:endParaRPr>
          </a:p>
        </p:txBody>
      </p:sp>
    </p:spTree>
    <p:extLst>
      <p:ext uri="{BB962C8B-B14F-4D97-AF65-F5344CB8AC3E}">
        <p14:creationId xmlns:p14="http://schemas.microsoft.com/office/powerpoint/2010/main" val="82896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81</a:t>
            </a:fld>
            <a:endParaRPr lang="en-US" sz="1200" dirty="0">
              <a:solidFill>
                <a:schemeClr val="dk1"/>
              </a:solidFill>
            </a:endParaRPr>
          </a:p>
        </p:txBody>
      </p:sp>
    </p:spTree>
    <p:extLst>
      <p:ext uri="{BB962C8B-B14F-4D97-AF65-F5344CB8AC3E}">
        <p14:creationId xmlns:p14="http://schemas.microsoft.com/office/powerpoint/2010/main" val="202991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82</a:t>
            </a:fld>
            <a:endParaRPr lang="en-US" sz="1200" dirty="0">
              <a:solidFill>
                <a:schemeClr val="dk1"/>
              </a:solidFill>
            </a:endParaRPr>
          </a:p>
        </p:txBody>
      </p:sp>
    </p:spTree>
    <p:extLst>
      <p:ext uri="{BB962C8B-B14F-4D97-AF65-F5344CB8AC3E}">
        <p14:creationId xmlns:p14="http://schemas.microsoft.com/office/powerpoint/2010/main" val="268879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47556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9851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using Internet connectivity instead of leasing dedicated transmission lines to connect offices, the wide area network (WAN) connections can be made between the offices as virtual links using the underlying capacity of the Internet.</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67927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using a network that is operated by a commercial Internet service provider (ISP), the wide area network (WAN) connections can be made between the offices. This type of set-up may help reduce performance degradation issues that may be seen when connecting over the Internet.</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637539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3365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56123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range of a single radio may not cover the entire system. Computers wait for a short random interval before transmitting and defer their transmissions if they hear that someone else is already transmitting. This scheme makes it less likely that two computers will send at the same time. It does not work as well as in the case of wired networks, though.</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340491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1" r:id="rId3"/>
    <p:sldLayoutId id="2147483671" r:id="rId4"/>
    <p:sldLayoutId id="2147483673" r:id="rId5"/>
    <p:sldLayoutId id="2147483654" r:id="rId6"/>
    <p:sldLayoutId id="2147483655" r:id="rId7"/>
    <p:sldLayoutId id="2147483656" r:id="rId8"/>
    <p:sldLayoutId id="2147483670" r:id="rId9"/>
    <p:sldLayoutId id="2147483669"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397334" y="1600200"/>
            <a:ext cx="3657600" cy="1600198"/>
          </a:xfrm>
        </p:spPr>
        <p:txBody>
          <a:bodyPr/>
          <a:lstStyle/>
          <a:p>
            <a:pPr>
              <a:buNone/>
            </a:pPr>
            <a:r>
              <a:rPr lang="en-US" sz="3200" dirty="0"/>
              <a:t>Chapter 1</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46717" y="3200400"/>
            <a:ext cx="3657600" cy="2925763"/>
          </a:xfrm>
        </p:spPr>
        <p:txBody>
          <a:bodyPr/>
          <a:lstStyle/>
          <a:p>
            <a:r>
              <a:rPr lang="en-US" sz="2000" dirty="0"/>
              <a:t>Introduction</a:t>
            </a:r>
            <a:endParaRPr lang="en-US" dirty="0"/>
          </a:p>
        </p:txBody>
      </p:sp>
      <p:pic>
        <p:nvPicPr>
          <p:cNvPr id="5" name="Picture 4">
            <a:extLst>
              <a:ext uri="{FF2B5EF4-FFF2-40B4-BE49-F238E27FC236}">
                <a16:creationId xmlns:a16="http://schemas.microsoft.com/office/drawing/2014/main" id="{6E89140E-B3B3-A84E-BEB0-9575AD60DBD6}"/>
              </a:ext>
            </a:extLst>
          </p:cNvPr>
          <p:cNvPicPr>
            <a:picLocks noChangeAspect="1"/>
          </p:cNvPicPr>
          <p:nvPr/>
        </p:nvPicPr>
        <p:blipFill>
          <a:blip r:embed="rId3"/>
          <a:stretch>
            <a:fillRect/>
          </a:stretch>
        </p:blipFill>
        <p:spPr>
          <a:xfrm>
            <a:off x="0" y="0"/>
            <a:ext cx="5039766" cy="6299708"/>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Entertainment</a:t>
            </a:r>
          </a:p>
        </p:txBody>
      </p:sp>
      <p:sp>
        <p:nvSpPr>
          <p:cNvPr id="3" name="Text Placeholder 2"/>
          <p:cNvSpPr>
            <a:spLocks noGrp="1"/>
          </p:cNvSpPr>
          <p:nvPr>
            <p:ph type="body" idx="1"/>
          </p:nvPr>
        </p:nvSpPr>
        <p:spPr/>
        <p:txBody>
          <a:bodyPr/>
          <a:lstStyle/>
          <a:p>
            <a:r>
              <a:rPr lang="en-US" dirty="0"/>
              <a:t>IPTV (IP Television) systems</a:t>
            </a:r>
          </a:p>
          <a:p>
            <a:pPr lvl="1"/>
            <a:r>
              <a:rPr lang="en-US" dirty="0"/>
              <a:t>TV shows based on IP technology instead of cable TV or radio transmissions</a:t>
            </a:r>
          </a:p>
          <a:p>
            <a:r>
              <a:rPr lang="en-US" dirty="0"/>
              <a:t>Media streaming applications</a:t>
            </a:r>
          </a:p>
          <a:p>
            <a:pPr lvl="1"/>
            <a:r>
              <a:rPr lang="en-US" dirty="0"/>
              <a:t>Internet-provided radio stations, TV shows, and movies</a:t>
            </a:r>
          </a:p>
          <a:p>
            <a:pPr lvl="1"/>
            <a:r>
              <a:rPr lang="en-US" dirty="0"/>
              <a:t>Content usually moves wirelessly between devices</a:t>
            </a:r>
          </a:p>
          <a:p>
            <a:r>
              <a:rPr lang="en-US" dirty="0"/>
              <a:t>Game playing using multi-person real-time simulation</a:t>
            </a:r>
          </a:p>
          <a:p>
            <a:r>
              <a:rPr lang="en-US" dirty="0"/>
              <a:t>Virtual worlds provide a persistent setting</a:t>
            </a:r>
          </a:p>
          <a:p>
            <a:pPr lvl="1"/>
            <a:r>
              <a:rPr lang="en-US" dirty="0"/>
              <a:t>Thousands of users experience a shared reality with three-dimensional graphics</a:t>
            </a:r>
          </a:p>
        </p:txBody>
      </p:sp>
    </p:spTree>
    <p:extLst>
      <p:ext uri="{BB962C8B-B14F-4D97-AF65-F5344CB8AC3E}">
        <p14:creationId xmlns:p14="http://schemas.microsoft.com/office/powerpoint/2010/main" val="210592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Internet of Things</a:t>
            </a:r>
          </a:p>
        </p:txBody>
      </p:sp>
      <p:sp>
        <p:nvSpPr>
          <p:cNvPr id="3" name="Text Placeholder 2"/>
          <p:cNvSpPr>
            <a:spLocks noGrp="1"/>
          </p:cNvSpPr>
          <p:nvPr>
            <p:ph type="body" idx="1"/>
          </p:nvPr>
        </p:nvSpPr>
        <p:spPr/>
        <p:txBody>
          <a:bodyPr/>
          <a:lstStyle/>
          <a:p>
            <a:r>
              <a:rPr lang="en-US" dirty="0"/>
              <a:t>Ubiquitous computing</a:t>
            </a:r>
          </a:p>
          <a:p>
            <a:pPr lvl="1"/>
            <a:r>
              <a:rPr lang="en-US" dirty="0"/>
              <a:t>Computing embedded in everyday life</a:t>
            </a:r>
          </a:p>
          <a:p>
            <a:pPr lvl="1"/>
            <a:r>
              <a:rPr lang="en-US" dirty="0"/>
              <a:t>Home security systems wired with door and window sensors</a:t>
            </a:r>
          </a:p>
          <a:p>
            <a:pPr lvl="1"/>
            <a:r>
              <a:rPr lang="en-US" dirty="0"/>
              <a:t>Sensors folded into a smart home monitor</a:t>
            </a:r>
          </a:p>
          <a:p>
            <a:pPr lvl="1"/>
            <a:r>
              <a:rPr lang="en-US" dirty="0"/>
              <a:t>Smart refrigerators</a:t>
            </a:r>
          </a:p>
          <a:p>
            <a:r>
              <a:rPr lang="en-US" dirty="0"/>
              <a:t> IoT (Internet of Things)</a:t>
            </a:r>
          </a:p>
          <a:p>
            <a:pPr lvl="1"/>
            <a:r>
              <a:rPr lang="en-US" dirty="0"/>
              <a:t>Sensing and communication take place over the Internet</a:t>
            </a:r>
          </a:p>
          <a:p>
            <a:pPr lvl="1"/>
            <a:r>
              <a:rPr lang="en-US" dirty="0"/>
              <a:t>Poised to connect every electronic device to the Internet</a:t>
            </a:r>
          </a:p>
          <a:p>
            <a:r>
              <a:rPr lang="en-US" dirty="0"/>
              <a:t>Power-line networks</a:t>
            </a:r>
          </a:p>
          <a:p>
            <a:pPr lvl="1"/>
            <a:r>
              <a:rPr lang="en-US" dirty="0"/>
              <a:t>Send information throughout the house over the electric wires</a:t>
            </a:r>
          </a:p>
        </p:txBody>
      </p:sp>
    </p:spTree>
    <p:extLst>
      <p:ext uri="{BB962C8B-B14F-4D97-AF65-F5344CB8AC3E}">
        <p14:creationId xmlns:p14="http://schemas.microsoft.com/office/powerpoint/2010/main" val="141638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Types of Computer Networks</a:t>
            </a:r>
          </a:p>
        </p:txBody>
      </p:sp>
      <p:sp>
        <p:nvSpPr>
          <p:cNvPr id="3" name="Text Placeholder 2"/>
          <p:cNvSpPr>
            <a:spLocks noGrp="1"/>
          </p:cNvSpPr>
          <p:nvPr>
            <p:ph type="body" idx="1"/>
          </p:nvPr>
        </p:nvSpPr>
        <p:spPr/>
        <p:txBody>
          <a:bodyPr/>
          <a:lstStyle/>
          <a:p>
            <a:r>
              <a:rPr lang="en-US" dirty="0"/>
              <a:t>Mobile and broadband access networks</a:t>
            </a:r>
          </a:p>
          <a:p>
            <a:pPr lvl="1"/>
            <a:r>
              <a:rPr lang="en-US" dirty="0"/>
              <a:t>Networks used to access the Internet</a:t>
            </a:r>
          </a:p>
          <a:p>
            <a:r>
              <a:rPr lang="en-US" dirty="0"/>
              <a:t>Data-center networks</a:t>
            </a:r>
          </a:p>
          <a:p>
            <a:pPr lvl="1"/>
            <a:r>
              <a:rPr lang="en-US" dirty="0"/>
              <a:t>Networks that house data and applications</a:t>
            </a:r>
          </a:p>
          <a:p>
            <a:r>
              <a:rPr lang="en-US" dirty="0"/>
              <a:t>Transit networks</a:t>
            </a:r>
          </a:p>
          <a:p>
            <a:pPr lvl="1"/>
            <a:r>
              <a:rPr lang="en-US" dirty="0"/>
              <a:t>Networks that connect access networks to data centers</a:t>
            </a:r>
          </a:p>
          <a:p>
            <a:r>
              <a:rPr lang="en-US" dirty="0"/>
              <a:t>Enterprise networks</a:t>
            </a:r>
          </a:p>
          <a:p>
            <a:pPr lvl="1"/>
            <a:r>
              <a:rPr lang="en-US" dirty="0"/>
              <a:t>Networks used on campuses, in office buildings, or at other organizations</a:t>
            </a:r>
          </a:p>
        </p:txBody>
      </p:sp>
    </p:spTree>
    <p:extLst>
      <p:ext uri="{BB962C8B-B14F-4D97-AF65-F5344CB8AC3E}">
        <p14:creationId xmlns:p14="http://schemas.microsoft.com/office/powerpoint/2010/main" val="108677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Broadband Access Networks</a:t>
            </a:r>
          </a:p>
        </p:txBody>
      </p:sp>
      <p:sp>
        <p:nvSpPr>
          <p:cNvPr id="5" name="Text Placeholder 4"/>
          <p:cNvSpPr>
            <a:spLocks noGrp="1"/>
          </p:cNvSpPr>
          <p:nvPr>
            <p:ph type="body" idx="1"/>
          </p:nvPr>
        </p:nvSpPr>
        <p:spPr/>
        <p:txBody>
          <a:bodyPr/>
          <a:lstStyle/>
          <a:p>
            <a:r>
              <a:rPr lang="en-US" dirty="0"/>
              <a:t>Home network use</a:t>
            </a:r>
          </a:p>
          <a:p>
            <a:pPr lvl="1"/>
            <a:r>
              <a:rPr lang="en-US" dirty="0"/>
              <a:t>Listen to, look at, and create music, photos, and videos</a:t>
            </a:r>
          </a:p>
          <a:p>
            <a:pPr lvl="1"/>
            <a:r>
              <a:rPr lang="en-US" dirty="0"/>
              <a:t>Access information, communicate with other people, buy products and services</a:t>
            </a:r>
          </a:p>
          <a:p>
            <a:r>
              <a:rPr lang="en-US" dirty="0"/>
              <a:t>Metcalfe’s law</a:t>
            </a:r>
          </a:p>
          <a:p>
            <a:pPr lvl="1"/>
            <a:r>
              <a:rPr lang="en-US" dirty="0"/>
              <a:t>Explains how tremendous Internet popularity comes from its size</a:t>
            </a:r>
          </a:p>
          <a:p>
            <a:r>
              <a:rPr lang="en-US" dirty="0"/>
              <a:t>Broadband access networks</a:t>
            </a:r>
          </a:p>
          <a:p>
            <a:pPr lvl="1"/>
            <a:r>
              <a:rPr lang="en-US" dirty="0"/>
              <a:t>Delivered to homes using copper, coaxial cable, or optical fiber</a:t>
            </a:r>
          </a:p>
          <a:p>
            <a:pPr lvl="1"/>
            <a:r>
              <a:rPr lang="en-US" dirty="0"/>
              <a:t>Broadband Internet speeds: gigabit per second to individual homes</a:t>
            </a:r>
          </a:p>
        </p:txBody>
      </p:sp>
    </p:spTree>
    <p:extLst>
      <p:ext uri="{BB962C8B-B14F-4D97-AF65-F5344CB8AC3E}">
        <p14:creationId xmlns:p14="http://schemas.microsoft.com/office/powerpoint/2010/main" val="116866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Mobile and Wireless Access Networks</a:t>
            </a:r>
            <a:br>
              <a:rPr lang="en-US" dirty="0"/>
            </a:br>
            <a:r>
              <a:rPr lang="en-US" sz="3200" dirty="0"/>
              <a:t>(1 of 3)</a:t>
            </a:r>
          </a:p>
        </p:txBody>
      </p:sp>
      <p:sp>
        <p:nvSpPr>
          <p:cNvPr id="5" name="Text Placeholder 4"/>
          <p:cNvSpPr>
            <a:spLocks noGrp="1"/>
          </p:cNvSpPr>
          <p:nvPr>
            <p:ph type="body" idx="1"/>
          </p:nvPr>
        </p:nvSpPr>
        <p:spPr/>
        <p:txBody>
          <a:bodyPr/>
          <a:lstStyle/>
          <a:p>
            <a:r>
              <a:rPr lang="en-US" dirty="0"/>
              <a:t>Wireless hotspots are based on the 802.11 standard</a:t>
            </a:r>
          </a:p>
          <a:p>
            <a:r>
              <a:rPr lang="en-US" dirty="0"/>
              <a:t>Wireless networking and mobile computing</a:t>
            </a:r>
          </a:p>
          <a:p>
            <a:pPr lvl="1"/>
            <a:r>
              <a:rPr lang="en-US" dirty="0"/>
              <a:t>Related but not identical</a:t>
            </a:r>
          </a:p>
          <a:p>
            <a:r>
              <a:rPr lang="en-US" dirty="0"/>
              <a:t>Smartphones combine aspects of mobile phones and mobile computers</a:t>
            </a:r>
          </a:p>
          <a:p>
            <a:r>
              <a:rPr lang="en-US" dirty="0"/>
              <a:t>Text messaging or texting short message</a:t>
            </a:r>
          </a:p>
          <a:p>
            <a:r>
              <a:rPr lang="en-US" dirty="0"/>
              <a:t>GPS (Global Positioning System): locates a device</a:t>
            </a:r>
          </a:p>
          <a:p>
            <a:r>
              <a:rPr lang="en-US" dirty="0"/>
              <a:t>Geo-tagging: annotating photos and videos with the location where they were made</a:t>
            </a:r>
          </a:p>
        </p:txBody>
      </p:sp>
    </p:spTree>
    <p:extLst>
      <p:ext uri="{BB962C8B-B14F-4D97-AF65-F5344CB8AC3E}">
        <p14:creationId xmlns:p14="http://schemas.microsoft.com/office/powerpoint/2010/main" val="295533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and Wireless Access Networks</a:t>
            </a:r>
            <a:br>
              <a:rPr lang="en-US" dirty="0"/>
            </a:br>
            <a:r>
              <a:rPr lang="en-US" sz="3200" dirty="0"/>
              <a:t>(2 of 3)</a:t>
            </a:r>
            <a:endParaRPr lang="en-US" dirty="0"/>
          </a:p>
        </p:txBody>
      </p:sp>
      <p:sp>
        <p:nvSpPr>
          <p:cNvPr id="3" name="Text Placeholder 2"/>
          <p:cNvSpPr>
            <a:spLocks noGrp="1"/>
          </p:cNvSpPr>
          <p:nvPr>
            <p:ph type="body" idx="1"/>
          </p:nvPr>
        </p:nvSpPr>
        <p:spPr>
          <a:xfrm>
            <a:off x="630389" y="4657026"/>
            <a:ext cx="8056411" cy="787890"/>
          </a:xfrm>
        </p:spPr>
        <p:txBody>
          <a:bodyPr/>
          <a:lstStyle/>
          <a:p>
            <a:r>
              <a:rPr lang="en-US" dirty="0"/>
              <a:t>Although wireless networking and mobile computing are often related, they are not identical.</a:t>
            </a:r>
          </a:p>
        </p:txBody>
      </p:sp>
      <p:pic>
        <p:nvPicPr>
          <p:cNvPr id="10" name="Picture 9">
            <a:extLst>
              <a:ext uri="{FF2B5EF4-FFF2-40B4-BE49-F238E27FC236}">
                <a16:creationId xmlns:a16="http://schemas.microsoft.com/office/drawing/2014/main" id="{F676A15E-97C8-4A43-AD5C-7D8EB355CDEF}"/>
              </a:ext>
            </a:extLst>
          </p:cNvPr>
          <p:cNvPicPr>
            <a:picLocks noChangeAspect="1"/>
          </p:cNvPicPr>
          <p:nvPr/>
        </p:nvPicPr>
        <p:blipFill>
          <a:blip r:embed="rId2"/>
          <a:stretch>
            <a:fillRect/>
          </a:stretch>
        </p:blipFill>
        <p:spPr>
          <a:xfrm>
            <a:off x="254375" y="2368248"/>
            <a:ext cx="8432425" cy="2459784"/>
          </a:xfrm>
          <a:prstGeom prst="rect">
            <a:avLst/>
          </a:prstGeom>
        </p:spPr>
      </p:pic>
    </p:spTree>
    <p:extLst>
      <p:ext uri="{BB962C8B-B14F-4D97-AF65-F5344CB8AC3E}">
        <p14:creationId xmlns:p14="http://schemas.microsoft.com/office/powerpoint/2010/main" val="106224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Mobile and Wireless Access Networks</a:t>
            </a:r>
            <a:br>
              <a:rPr lang="en-US" dirty="0"/>
            </a:br>
            <a:r>
              <a:rPr lang="en-US" sz="3200" dirty="0"/>
              <a:t>(3 of 3)</a:t>
            </a:r>
          </a:p>
        </p:txBody>
      </p:sp>
      <p:sp>
        <p:nvSpPr>
          <p:cNvPr id="5" name="Text Placeholder 4"/>
          <p:cNvSpPr>
            <a:spLocks noGrp="1"/>
          </p:cNvSpPr>
          <p:nvPr>
            <p:ph type="body" idx="1"/>
          </p:nvPr>
        </p:nvSpPr>
        <p:spPr/>
        <p:txBody>
          <a:bodyPr/>
          <a:lstStyle/>
          <a:p>
            <a:r>
              <a:rPr lang="en-US" dirty="0"/>
              <a:t>M-commerce (mobile-commerce) uses mobile phones</a:t>
            </a:r>
          </a:p>
          <a:p>
            <a:r>
              <a:rPr lang="en-US" dirty="0"/>
              <a:t>NFC (Near Field Communication)</a:t>
            </a:r>
          </a:p>
          <a:p>
            <a:pPr lvl="1"/>
            <a:r>
              <a:rPr lang="en-US" dirty="0"/>
              <a:t>Allows mobile device to act as an RFID smartcard and interact with a nearby reader for payment</a:t>
            </a:r>
          </a:p>
          <a:p>
            <a:r>
              <a:rPr lang="en-US" dirty="0"/>
              <a:t>Sensor networks use nodes gathering and relaying information about the physical state of the world</a:t>
            </a:r>
          </a:p>
          <a:p>
            <a:pPr lvl="1"/>
            <a:r>
              <a:rPr lang="en-US" dirty="0"/>
              <a:t>Nodes may be embedded in familiar devices (cars or phones)</a:t>
            </a:r>
          </a:p>
          <a:p>
            <a:pPr lvl="1"/>
            <a:r>
              <a:rPr lang="en-US" dirty="0"/>
              <a:t>Nodes may be small, separate devices</a:t>
            </a:r>
          </a:p>
          <a:p>
            <a:pPr lvl="1"/>
            <a:r>
              <a:rPr lang="en-US" dirty="0"/>
              <a:t>Provide a wealth of data on behavior</a:t>
            </a:r>
          </a:p>
          <a:p>
            <a:pPr lvl="1"/>
            <a:r>
              <a:rPr lang="en-US" dirty="0"/>
              <a:t>Example: wireless parking meters</a:t>
            </a:r>
          </a:p>
        </p:txBody>
      </p:sp>
    </p:spTree>
    <p:extLst>
      <p:ext uri="{BB962C8B-B14F-4D97-AF65-F5344CB8AC3E}">
        <p14:creationId xmlns:p14="http://schemas.microsoft.com/office/powerpoint/2010/main" val="31114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Content Provider Networks</a:t>
            </a:r>
          </a:p>
        </p:txBody>
      </p:sp>
      <p:sp>
        <p:nvSpPr>
          <p:cNvPr id="5" name="Text Placeholder 4"/>
          <p:cNvSpPr>
            <a:spLocks noGrp="1"/>
          </p:cNvSpPr>
          <p:nvPr>
            <p:ph type="body" idx="1"/>
          </p:nvPr>
        </p:nvSpPr>
        <p:spPr/>
        <p:txBody>
          <a:bodyPr/>
          <a:lstStyle/>
          <a:p>
            <a:r>
              <a:rPr lang="en-US" dirty="0"/>
              <a:t>Data-center network</a:t>
            </a:r>
          </a:p>
          <a:p>
            <a:pPr lvl="1"/>
            <a:r>
              <a:rPr lang="en-US" dirty="0"/>
              <a:t>Internet services are served from ‘‘the cloud’’</a:t>
            </a:r>
          </a:p>
          <a:p>
            <a:pPr lvl="1"/>
            <a:r>
              <a:rPr lang="en-US" dirty="0"/>
              <a:t>Serves the increasingly growing demands of cloud computing</a:t>
            </a:r>
          </a:p>
          <a:p>
            <a:pPr lvl="1"/>
            <a:r>
              <a:rPr lang="en-US" dirty="0"/>
              <a:t>Moves large amounts of data between servers in the data center</a:t>
            </a:r>
          </a:p>
          <a:p>
            <a:pPr lvl="1"/>
            <a:r>
              <a:rPr lang="en-US" dirty="0"/>
              <a:t>Moves data between the data center and the rest of the Internet</a:t>
            </a:r>
          </a:p>
          <a:p>
            <a:r>
              <a:rPr lang="en-US" dirty="0"/>
              <a:t>Data center network challenges</a:t>
            </a:r>
          </a:p>
          <a:p>
            <a:pPr lvl="1"/>
            <a:r>
              <a:rPr lang="en-US" dirty="0"/>
              <a:t>Network throughput and energy usage scaling</a:t>
            </a:r>
          </a:p>
          <a:p>
            <a:pPr lvl="1"/>
            <a:r>
              <a:rPr lang="en-US" dirty="0"/>
              <a:t>‘‘Cross-section bandwidth”</a:t>
            </a:r>
          </a:p>
          <a:p>
            <a:r>
              <a:rPr lang="en-US" dirty="0"/>
              <a:t>CDN (Content Delivery Network) </a:t>
            </a:r>
          </a:p>
          <a:p>
            <a:pPr lvl="1"/>
            <a:r>
              <a:rPr lang="en-US" dirty="0"/>
              <a:t>Large collection of servers, geographically distributed so content is close to the users requesting it</a:t>
            </a:r>
          </a:p>
        </p:txBody>
      </p:sp>
    </p:spTree>
    <p:extLst>
      <p:ext uri="{BB962C8B-B14F-4D97-AF65-F5344CB8AC3E}">
        <p14:creationId xmlns:p14="http://schemas.microsoft.com/office/powerpoint/2010/main" val="3745449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Transit Networks</a:t>
            </a:r>
          </a:p>
        </p:txBody>
      </p:sp>
      <p:sp>
        <p:nvSpPr>
          <p:cNvPr id="5" name="Text Placeholder 4"/>
          <p:cNvSpPr>
            <a:spLocks noGrp="1"/>
          </p:cNvSpPr>
          <p:nvPr>
            <p:ph type="body" idx="1"/>
          </p:nvPr>
        </p:nvSpPr>
        <p:spPr/>
        <p:txBody>
          <a:bodyPr/>
          <a:lstStyle/>
          <a:p>
            <a:r>
              <a:rPr lang="en-US" dirty="0"/>
              <a:t>Transit network</a:t>
            </a:r>
          </a:p>
          <a:p>
            <a:pPr lvl="1"/>
            <a:r>
              <a:rPr lang="en-US" dirty="0"/>
              <a:t>Carry traffic between the content provider and the ISP (Internet Service Provider) when they are not directly connected</a:t>
            </a:r>
          </a:p>
          <a:p>
            <a:pPr lvl="1"/>
            <a:r>
              <a:rPr lang="en-US" dirty="0"/>
              <a:t>Typically charge both the ISP and the content provider for carrying traffic from end-to-end</a:t>
            </a:r>
          </a:p>
          <a:p>
            <a:pPr lvl="1"/>
            <a:r>
              <a:rPr lang="en-US" dirty="0"/>
              <a:t>Traditionally called backbone networks because they carry traffic between two endpoints</a:t>
            </a:r>
          </a:p>
          <a:p>
            <a:r>
              <a:rPr lang="en-US" dirty="0"/>
              <a:t>Two trends</a:t>
            </a:r>
          </a:p>
          <a:p>
            <a:pPr lvl="1"/>
            <a:r>
              <a:rPr lang="en-US" dirty="0"/>
              <a:t>Consolidation of content in a handful of large content providers</a:t>
            </a:r>
          </a:p>
          <a:p>
            <a:pPr lvl="1"/>
            <a:r>
              <a:rPr lang="en-US" dirty="0"/>
              <a:t>Expansion of the footprint of individual access ISP networks</a:t>
            </a:r>
          </a:p>
        </p:txBody>
      </p:sp>
    </p:spTree>
    <p:extLst>
      <p:ext uri="{BB962C8B-B14F-4D97-AF65-F5344CB8AC3E}">
        <p14:creationId xmlns:p14="http://schemas.microsoft.com/office/powerpoint/2010/main" val="245191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Enterprise Networks</a:t>
            </a:r>
          </a:p>
        </p:txBody>
      </p:sp>
      <p:sp>
        <p:nvSpPr>
          <p:cNvPr id="5" name="Text Placeholder 4"/>
          <p:cNvSpPr>
            <a:spLocks noGrp="1"/>
          </p:cNvSpPr>
          <p:nvPr>
            <p:ph type="body" idx="1"/>
          </p:nvPr>
        </p:nvSpPr>
        <p:spPr/>
        <p:txBody>
          <a:bodyPr/>
          <a:lstStyle/>
          <a:p>
            <a:r>
              <a:rPr lang="en-US" dirty="0"/>
              <a:t>Allows resource sharing for devices and information</a:t>
            </a:r>
          </a:p>
          <a:p>
            <a:r>
              <a:rPr lang="en-US" dirty="0"/>
              <a:t>VPNs (Virtual Private Networks)</a:t>
            </a:r>
          </a:p>
          <a:p>
            <a:pPr lvl="1"/>
            <a:r>
              <a:rPr lang="en-US" dirty="0"/>
              <a:t>Connect individual networks at different sites into one logical network</a:t>
            </a:r>
          </a:p>
          <a:p>
            <a:pPr lvl="1"/>
            <a:r>
              <a:rPr lang="en-US" dirty="0"/>
              <a:t>Act as a communication medium among employees</a:t>
            </a:r>
          </a:p>
          <a:p>
            <a:r>
              <a:rPr lang="en-US" dirty="0"/>
              <a:t>Allows IP telephony or VoIP (Voice over IP)</a:t>
            </a:r>
          </a:p>
          <a:p>
            <a:pPr lvl="1"/>
            <a:r>
              <a:rPr lang="en-US" dirty="0"/>
              <a:t>Internet technology and computer networks for telephone calls</a:t>
            </a:r>
          </a:p>
          <a:p>
            <a:r>
              <a:rPr lang="en-US" dirty="0"/>
              <a:t>Allows desktop sharing</a:t>
            </a:r>
          </a:p>
          <a:p>
            <a:pPr lvl="1"/>
            <a:r>
              <a:rPr lang="en-US" dirty="0"/>
              <a:t>Remote workers can see and interact with a computer screen</a:t>
            </a:r>
          </a:p>
          <a:p>
            <a:r>
              <a:rPr lang="en-US" dirty="0"/>
              <a:t>Allows electronic business communication</a:t>
            </a:r>
          </a:p>
        </p:txBody>
      </p:sp>
    </p:spTree>
    <p:extLst>
      <p:ext uri="{BB962C8B-B14F-4D97-AF65-F5344CB8AC3E}">
        <p14:creationId xmlns:p14="http://schemas.microsoft.com/office/powerpoint/2010/main" val="154760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Uses of Computer Networks</a:t>
            </a:r>
          </a:p>
        </p:txBody>
      </p:sp>
      <p:sp>
        <p:nvSpPr>
          <p:cNvPr id="3" name="Text Placeholder 2"/>
          <p:cNvSpPr>
            <a:spLocks noGrp="1"/>
          </p:cNvSpPr>
          <p:nvPr>
            <p:ph type="body" idx="1"/>
          </p:nvPr>
        </p:nvSpPr>
        <p:spPr/>
        <p:txBody>
          <a:bodyPr/>
          <a:lstStyle/>
          <a:p>
            <a:r>
              <a:rPr lang="en-US" dirty="0"/>
              <a:t>Computer network</a:t>
            </a:r>
          </a:p>
          <a:p>
            <a:pPr lvl="1"/>
            <a:r>
              <a:rPr lang="en-US" dirty="0"/>
              <a:t>Large number of separate but interconnected computers do a job</a:t>
            </a:r>
          </a:p>
          <a:p>
            <a:pPr lvl="1"/>
            <a:r>
              <a:rPr lang="en-US" dirty="0"/>
              <a:t>Collection of interconnected, autonomous computing devices</a:t>
            </a:r>
          </a:p>
          <a:p>
            <a:pPr lvl="1"/>
            <a:r>
              <a:rPr lang="en-US" dirty="0"/>
              <a:t>Interconnected computers can exchange information</a:t>
            </a:r>
          </a:p>
          <a:p>
            <a:r>
              <a:rPr lang="en-US" dirty="0"/>
              <a:t>Example: the Internet</a:t>
            </a:r>
          </a:p>
          <a:p>
            <a:r>
              <a:rPr lang="en-US" dirty="0"/>
              <a:t>Network uses</a:t>
            </a:r>
          </a:p>
          <a:p>
            <a:pPr lvl="1"/>
            <a:r>
              <a:rPr lang="en-US" dirty="0"/>
              <a:t>Access to information</a:t>
            </a:r>
          </a:p>
          <a:p>
            <a:pPr lvl="1"/>
            <a:r>
              <a:rPr lang="en-US" dirty="0"/>
              <a:t>Person-to-person communication</a:t>
            </a:r>
          </a:p>
          <a:p>
            <a:pPr lvl="1"/>
            <a:r>
              <a:rPr lang="en-US" dirty="0"/>
              <a:t>Electronic commerce</a:t>
            </a:r>
          </a:p>
          <a:p>
            <a:pPr lvl="1"/>
            <a:r>
              <a:rPr lang="en-US" dirty="0"/>
              <a:t>Entertainment</a:t>
            </a:r>
          </a:p>
          <a:p>
            <a:pPr lvl="1"/>
            <a:r>
              <a:rPr lang="en-US" dirty="0"/>
              <a:t>The Internet of Things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Area Networks</a:t>
            </a:r>
          </a:p>
        </p:txBody>
      </p:sp>
      <p:sp>
        <p:nvSpPr>
          <p:cNvPr id="3" name="Text Placeholder 2"/>
          <p:cNvSpPr>
            <a:spLocks noGrp="1"/>
          </p:cNvSpPr>
          <p:nvPr>
            <p:ph type="body" idx="1"/>
          </p:nvPr>
        </p:nvSpPr>
        <p:spPr>
          <a:xfrm>
            <a:off x="457200" y="5385837"/>
            <a:ext cx="8229600" cy="683501"/>
          </a:xfrm>
        </p:spPr>
        <p:txBody>
          <a:bodyPr/>
          <a:lstStyle/>
          <a:p>
            <a:r>
              <a:rPr lang="en-US" dirty="0"/>
              <a:t>PANs (Personal Area Networks) let devices communicate over the range of a person. Bluetooth is a short-range wireless network used to connect components without wires.</a:t>
            </a:r>
          </a:p>
        </p:txBody>
      </p:sp>
      <p:pic>
        <p:nvPicPr>
          <p:cNvPr id="6" name="Picture Placeholder 5" descr="Figure 1-6. Bluetooth PAN configuration. &#10;&#10;This image illustrates a simple Bluetooth networks using the master-slave paradigm. In the image there is a PC, a mouse, a keyboard and another device. With this set-up, the system unit (the PC) that is normally the master is talking to the mouse, keyboard and other device as slaves as represented by the lightning bolt images pointing towards the slave devices. The master tells the slaves what addresses to use, when they can transmit, how long they can transmit, what frequencies they can use, and so o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70234" y="1440520"/>
            <a:ext cx="4603531" cy="3945317"/>
          </a:xfrm>
        </p:spPr>
      </p:pic>
    </p:spTree>
    <p:extLst>
      <p:ext uri="{BB962C8B-B14F-4D97-AF65-F5344CB8AC3E}">
        <p14:creationId xmlns:p14="http://schemas.microsoft.com/office/powerpoint/2010/main" val="418558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Area Networks</a:t>
            </a:r>
          </a:p>
        </p:txBody>
      </p:sp>
      <p:sp>
        <p:nvSpPr>
          <p:cNvPr id="3" name="Text Placeholder 2"/>
          <p:cNvSpPr>
            <a:spLocks noGrp="1"/>
          </p:cNvSpPr>
          <p:nvPr>
            <p:ph type="body" idx="1"/>
          </p:nvPr>
        </p:nvSpPr>
        <p:spPr>
          <a:xfrm>
            <a:off x="603426" y="5399246"/>
            <a:ext cx="8083374" cy="661766"/>
          </a:xfrm>
        </p:spPr>
        <p:txBody>
          <a:bodyPr/>
          <a:lstStyle/>
          <a:p>
            <a:r>
              <a:rPr lang="en-US" dirty="0"/>
              <a:t>The configuration on the left represents a wireless 802.11 network. The configuration on the right represents a wired switched Ethernet network.</a:t>
            </a:r>
          </a:p>
        </p:txBody>
      </p:sp>
      <p:pic>
        <p:nvPicPr>
          <p:cNvPr id="5" name="Picture Placeholder 4" descr="Figure 1-7. Wireless and wired LANs. (a) 802.11. (b) Switched Ethernet. &#10;&#10;The image illustrates examples of LANs. The image on the left represent a wireless 802.11 wireless LAN. The image on the right illustrates a wired Switched Ethernet LA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3426" y="1974557"/>
            <a:ext cx="7937147" cy="3076414"/>
          </a:xfrm>
        </p:spPr>
      </p:pic>
    </p:spTree>
    <p:extLst>
      <p:ext uri="{BB962C8B-B14F-4D97-AF65-F5344CB8AC3E}">
        <p14:creationId xmlns:p14="http://schemas.microsoft.com/office/powerpoint/2010/main" val="257072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Home Networks</a:t>
            </a:r>
          </a:p>
        </p:txBody>
      </p:sp>
      <p:sp>
        <p:nvSpPr>
          <p:cNvPr id="5" name="Text Placeholder 4"/>
          <p:cNvSpPr>
            <a:spLocks noGrp="1"/>
          </p:cNvSpPr>
          <p:nvPr>
            <p:ph type="body" idx="1"/>
          </p:nvPr>
        </p:nvSpPr>
        <p:spPr/>
        <p:txBody>
          <a:bodyPr/>
          <a:lstStyle/>
          <a:p>
            <a:r>
              <a:rPr lang="en-US" dirty="0"/>
              <a:t>Home network LAN</a:t>
            </a:r>
          </a:p>
          <a:p>
            <a:pPr lvl="1"/>
            <a:r>
              <a:rPr lang="en-US" dirty="0"/>
              <a:t>Broad, diverse range of Internet-connected devices</a:t>
            </a:r>
          </a:p>
          <a:p>
            <a:pPr lvl="1"/>
            <a:r>
              <a:rPr lang="en-US" dirty="0"/>
              <a:t>Characteristics: manageable, dependable, and secure</a:t>
            </a:r>
          </a:p>
          <a:p>
            <a:r>
              <a:rPr lang="en-US" dirty="0"/>
              <a:t>Internet of things</a:t>
            </a:r>
          </a:p>
          <a:p>
            <a:pPr lvl="1"/>
            <a:r>
              <a:rPr lang="en-US" dirty="0"/>
              <a:t>Allows almost any device to connect</a:t>
            </a:r>
          </a:p>
          <a:p>
            <a:r>
              <a:rPr lang="en-US" dirty="0"/>
              <a:t>Required home network properties</a:t>
            </a:r>
          </a:p>
          <a:p>
            <a:pPr lvl="1"/>
            <a:r>
              <a:rPr lang="en-US" dirty="0"/>
              <a:t>Easy to install</a:t>
            </a:r>
          </a:p>
          <a:p>
            <a:pPr lvl="1"/>
            <a:r>
              <a:rPr lang="en-US" dirty="0"/>
              <a:t>Secure and reliable</a:t>
            </a:r>
          </a:p>
          <a:p>
            <a:pPr lvl="1"/>
            <a:r>
              <a:rPr lang="en-US" dirty="0"/>
              <a:t>Interfaces work between all products</a:t>
            </a:r>
          </a:p>
          <a:p>
            <a:pPr lvl="1"/>
            <a:r>
              <a:rPr lang="en-US" dirty="0"/>
              <a:t>Reduced consumer device costs</a:t>
            </a:r>
          </a:p>
        </p:txBody>
      </p:sp>
    </p:spTree>
    <p:extLst>
      <p:ext uri="{BB962C8B-B14F-4D97-AF65-F5344CB8AC3E}">
        <p14:creationId xmlns:p14="http://schemas.microsoft.com/office/powerpoint/2010/main" val="3536854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Metropolitan Area Networks </a:t>
            </a:r>
          </a:p>
        </p:txBody>
      </p:sp>
      <p:sp>
        <p:nvSpPr>
          <p:cNvPr id="3" name="Text Placeholder 2" descr="&#10;&#10;"/>
          <p:cNvSpPr>
            <a:spLocks noGrp="1"/>
          </p:cNvSpPr>
          <p:nvPr>
            <p:ph type="body" idx="1"/>
          </p:nvPr>
        </p:nvSpPr>
        <p:spPr>
          <a:xfrm>
            <a:off x="677918" y="5548562"/>
            <a:ext cx="8008882" cy="782133"/>
          </a:xfrm>
        </p:spPr>
        <p:txBody>
          <a:bodyPr/>
          <a:lstStyle/>
          <a:p>
            <a:r>
              <a:rPr lang="en-US" dirty="0"/>
              <a:t>A MAN (metropolitan area network) where both television signals and the Internet are being fed into the centralized cable head-end (or cable modem termination system) for subsequent distribution to people’s homes.</a:t>
            </a:r>
          </a:p>
        </p:txBody>
      </p:sp>
      <p:pic>
        <p:nvPicPr>
          <p:cNvPr id="6" name="Picture Placeholder 5" descr="Figure 1-8. A metropolitan area network based on cable TV. The image illustrates how a (MAN) metropolitan area network can be configured using cable TV. On the far right are the television signals and the Internet that are being fed into the centralized cable head-end, that connects to three junction boxes in the middle. Each junction boxes connects to a row of home images on the far right.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0165" y="1413984"/>
            <a:ext cx="7283669" cy="4015115"/>
          </a:xfrm>
        </p:spPr>
      </p:pic>
    </p:spTree>
    <p:extLst>
      <p:ext uri="{BB962C8B-B14F-4D97-AF65-F5344CB8AC3E}">
        <p14:creationId xmlns:p14="http://schemas.microsoft.com/office/powerpoint/2010/main" val="103775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(1 of 3)</a:t>
            </a:r>
          </a:p>
        </p:txBody>
      </p:sp>
      <p:sp>
        <p:nvSpPr>
          <p:cNvPr id="3" name="Text Placeholder 2" descr="&#10;&#10;"/>
          <p:cNvSpPr>
            <a:spLocks noGrp="1"/>
          </p:cNvSpPr>
          <p:nvPr>
            <p:ph type="body" idx="1"/>
          </p:nvPr>
        </p:nvSpPr>
        <p:spPr>
          <a:xfrm>
            <a:off x="1087820" y="5607452"/>
            <a:ext cx="6968359" cy="709062"/>
          </a:xfrm>
        </p:spPr>
        <p:txBody>
          <a:bodyPr/>
          <a:lstStyle/>
          <a:p>
            <a:r>
              <a:rPr lang="en-US" dirty="0"/>
              <a:t>This wide area network illustrates how hosts in Perth, Brisbane, and Melbourne can communicate using leased lines.</a:t>
            </a:r>
          </a:p>
        </p:txBody>
      </p:sp>
      <p:pic>
        <p:nvPicPr>
          <p:cNvPr id="5" name="Picture Placeholder 4" descr="Figure 1-9. WAN that connects three branch offices in Australia. &#10;&#10;The image illustrates a wide area network (WAN) that connects offices in Perth, Melbourne, and Brisbane. Each of these offices contains computers intended for running user (i.e., application) program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87820" y="1255979"/>
            <a:ext cx="6968359" cy="4351473"/>
          </a:xfrm>
        </p:spPr>
      </p:pic>
    </p:spTree>
    <p:extLst>
      <p:ext uri="{BB962C8B-B14F-4D97-AF65-F5344CB8AC3E}">
        <p14:creationId xmlns:p14="http://schemas.microsoft.com/office/powerpoint/2010/main" val="1394115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(2 of 3)</a:t>
            </a:r>
          </a:p>
        </p:txBody>
      </p:sp>
      <p:sp>
        <p:nvSpPr>
          <p:cNvPr id="3" name="Text Placeholder 2" descr="&#10;&#10;"/>
          <p:cNvSpPr>
            <a:spLocks noGrp="1"/>
          </p:cNvSpPr>
          <p:nvPr>
            <p:ph type="body" idx="1"/>
          </p:nvPr>
        </p:nvSpPr>
        <p:spPr>
          <a:xfrm>
            <a:off x="1079938" y="5660673"/>
            <a:ext cx="7118132" cy="709062"/>
          </a:xfrm>
        </p:spPr>
        <p:txBody>
          <a:bodyPr/>
          <a:lstStyle/>
          <a:p>
            <a:r>
              <a:rPr lang="en-US" dirty="0"/>
              <a:t>This wide area network illustrates how hosts in Perth, Brisbane, and Melbourne can communicate via the Internet.</a:t>
            </a:r>
          </a:p>
        </p:txBody>
      </p:sp>
      <p:pic>
        <p:nvPicPr>
          <p:cNvPr id="6" name="Picture Placeholder 5" descr="Figure 1-10. WAN using a virtual private network.&#10;&#10;The image illustrates a wide area network (WAN) that connects offices in Perth, Melbourne, and Brisbane.  The WAN uses the Internet connectivity instead leasing dedicated transmission lines to connect its offices. This allows connections to be made between the offices as virtual links that use the underlying capacity of the Int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79937" y="1295399"/>
            <a:ext cx="6984125" cy="4373350"/>
          </a:xfrm>
        </p:spPr>
      </p:pic>
    </p:spTree>
    <p:extLst>
      <p:ext uri="{BB962C8B-B14F-4D97-AF65-F5344CB8AC3E}">
        <p14:creationId xmlns:p14="http://schemas.microsoft.com/office/powerpoint/2010/main" val="12162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(3 of 3)</a:t>
            </a:r>
          </a:p>
        </p:txBody>
      </p:sp>
      <p:sp>
        <p:nvSpPr>
          <p:cNvPr id="3" name="Text Placeholder 2" descr="&#10;&#10;"/>
          <p:cNvSpPr>
            <a:spLocks noGrp="1"/>
          </p:cNvSpPr>
          <p:nvPr>
            <p:ph type="body" idx="1"/>
          </p:nvPr>
        </p:nvSpPr>
        <p:spPr>
          <a:xfrm>
            <a:off x="906516" y="5741216"/>
            <a:ext cx="7330967" cy="636240"/>
          </a:xfrm>
        </p:spPr>
        <p:txBody>
          <a:bodyPr/>
          <a:lstStyle/>
          <a:p>
            <a:r>
              <a:rPr lang="en-US" dirty="0"/>
              <a:t>This wide area network illustrates how hosts in Perth, Brisbane, and Melbourne can communicate via an ISP.</a:t>
            </a:r>
          </a:p>
        </p:txBody>
      </p:sp>
      <p:pic>
        <p:nvPicPr>
          <p:cNvPr id="6" name="Picture Placeholder 5" descr="Figure 1-11. WAN using an ISP network.&#10;&#10;The image illustrates a wide area network (WAN) that connects offices in Perth, Melbourne, and Brisbane.  The image illustrates a wide area network (WAN) that uses a network that is operated by a commercial Internet service provider (ISP)."/>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6516" y="1346504"/>
            <a:ext cx="7330967" cy="4331648"/>
          </a:xfrm>
        </p:spPr>
      </p:pic>
    </p:spTree>
    <p:extLst>
      <p:ext uri="{BB962C8B-B14F-4D97-AF65-F5344CB8AC3E}">
        <p14:creationId xmlns:p14="http://schemas.microsoft.com/office/powerpoint/2010/main" val="374296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Internetworks</a:t>
            </a:r>
          </a:p>
        </p:txBody>
      </p:sp>
      <p:sp>
        <p:nvSpPr>
          <p:cNvPr id="3" name="Text Placeholder 2"/>
          <p:cNvSpPr>
            <a:spLocks noGrp="1"/>
          </p:cNvSpPr>
          <p:nvPr>
            <p:ph type="body" idx="1"/>
          </p:nvPr>
        </p:nvSpPr>
        <p:spPr/>
        <p:txBody>
          <a:bodyPr/>
          <a:lstStyle/>
          <a:p>
            <a:r>
              <a:rPr lang="en-US" dirty="0"/>
              <a:t>Internetwork or internet</a:t>
            </a:r>
          </a:p>
          <a:p>
            <a:pPr lvl="1"/>
            <a:r>
              <a:rPr lang="en-US" dirty="0"/>
              <a:t>A collection of interconnected networks</a:t>
            </a:r>
          </a:p>
          <a:p>
            <a:r>
              <a:rPr lang="en-US" dirty="0"/>
              <a:t>Network combines subnets and hosts</a:t>
            </a:r>
          </a:p>
          <a:p>
            <a:pPr lvl="1"/>
            <a:r>
              <a:rPr lang="en-US" dirty="0"/>
              <a:t>Subnet can be described as a ISP network (Figure 1-11)</a:t>
            </a:r>
          </a:p>
          <a:p>
            <a:pPr lvl="1"/>
            <a:r>
              <a:rPr lang="en-US" dirty="0"/>
              <a:t>Internetwork might be described as a WAN network (Figure 1-9)</a:t>
            </a:r>
          </a:p>
          <a:p>
            <a:r>
              <a:rPr lang="en-US" dirty="0"/>
              <a:t>An internet</a:t>
            </a:r>
          </a:p>
          <a:p>
            <a:pPr lvl="1"/>
            <a:r>
              <a:rPr lang="en-US" dirty="0"/>
              <a:t>Interconnection of distinct, independently operated networks</a:t>
            </a:r>
          </a:p>
          <a:p>
            <a:pPr lvl="1"/>
            <a:r>
              <a:rPr lang="en-US" dirty="0"/>
              <a:t>Connecting a LAN and a WAN or connecting two LANs</a:t>
            </a:r>
          </a:p>
          <a:p>
            <a:pPr lvl="1"/>
            <a:r>
              <a:rPr lang="en-US" dirty="0"/>
              <a:t>Gateway device makes a connection between two or more networks</a:t>
            </a:r>
          </a:p>
        </p:txBody>
      </p:sp>
    </p:spTree>
    <p:extLst>
      <p:ext uri="{BB962C8B-B14F-4D97-AF65-F5344CB8AC3E}">
        <p14:creationId xmlns:p14="http://schemas.microsoft.com/office/powerpoint/2010/main" val="6503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Examples of Networks (1 of 9)</a:t>
            </a:r>
          </a:p>
        </p:txBody>
      </p:sp>
      <p:sp>
        <p:nvSpPr>
          <p:cNvPr id="3" name="Text Placeholder 2"/>
          <p:cNvSpPr>
            <a:spLocks noGrp="1"/>
          </p:cNvSpPr>
          <p:nvPr>
            <p:ph type="body" idx="1"/>
          </p:nvPr>
        </p:nvSpPr>
        <p:spPr/>
        <p:txBody>
          <a:bodyPr/>
          <a:lstStyle/>
          <a:p>
            <a:r>
              <a:rPr lang="en-US" dirty="0"/>
              <a:t>The Internet</a:t>
            </a:r>
          </a:p>
          <a:p>
            <a:pPr lvl="1"/>
            <a:r>
              <a:rPr lang="en-US" dirty="0"/>
              <a:t>The ARPANET</a:t>
            </a:r>
          </a:p>
          <a:p>
            <a:pPr lvl="1"/>
            <a:r>
              <a:rPr lang="en-US" dirty="0"/>
              <a:t>NSFNET</a:t>
            </a:r>
          </a:p>
          <a:p>
            <a:pPr lvl="1"/>
            <a:r>
              <a:rPr lang="en-US" dirty="0"/>
              <a:t>The Internet architecture</a:t>
            </a:r>
          </a:p>
          <a:p>
            <a:r>
              <a:rPr lang="en-US" dirty="0"/>
              <a:t>Mobile networks</a:t>
            </a:r>
          </a:p>
          <a:p>
            <a:pPr lvl="1"/>
            <a:r>
              <a:rPr lang="en-US" dirty="0"/>
              <a:t>Mobile network architecture</a:t>
            </a:r>
          </a:p>
          <a:p>
            <a:pPr lvl="1"/>
            <a:r>
              <a:rPr lang="en-US" dirty="0"/>
              <a:t>Packet switching and circuit switching</a:t>
            </a:r>
          </a:p>
          <a:p>
            <a:pPr lvl="1"/>
            <a:r>
              <a:rPr lang="en-US" dirty="0"/>
              <a:t>Early generation mobile networks: 1G, 2G, and 3G</a:t>
            </a:r>
          </a:p>
          <a:p>
            <a:pPr lvl="1"/>
            <a:r>
              <a:rPr lang="en-US" dirty="0"/>
              <a:t>Modern mobile networks: 4G and 5G</a:t>
            </a:r>
          </a:p>
          <a:p>
            <a:r>
              <a:rPr lang="en-US" dirty="0"/>
              <a:t>Wireless networks (WiFi)</a:t>
            </a:r>
          </a:p>
        </p:txBody>
      </p:sp>
    </p:spTree>
    <p:extLst>
      <p:ext uri="{BB962C8B-B14F-4D97-AF65-F5344CB8AC3E}">
        <p14:creationId xmlns:p14="http://schemas.microsoft.com/office/powerpoint/2010/main" val="677521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(2 of 9)</a:t>
            </a:r>
          </a:p>
        </p:txBody>
      </p:sp>
      <p:sp>
        <p:nvSpPr>
          <p:cNvPr id="3" name="Text Placeholder 2" descr="&#10;&#10;"/>
          <p:cNvSpPr>
            <a:spLocks noGrp="1"/>
          </p:cNvSpPr>
          <p:nvPr>
            <p:ph type="body" idx="1"/>
          </p:nvPr>
        </p:nvSpPr>
        <p:spPr>
          <a:xfrm>
            <a:off x="804042" y="5535964"/>
            <a:ext cx="7598979" cy="945353"/>
          </a:xfrm>
        </p:spPr>
        <p:txBody>
          <a:bodyPr/>
          <a:lstStyle/>
          <a:p>
            <a:r>
              <a:rPr lang="en-US" dirty="0"/>
              <a:t>Figure (a) represents an unsecure network with little redundancy. Figure (b) illustrates a more secure packet-switched network that was initially dismissed as a solution.</a:t>
            </a:r>
          </a:p>
        </p:txBody>
      </p:sp>
      <p:pic>
        <p:nvPicPr>
          <p:cNvPr id="5" name="Picture Placeholder 4" descr="Figure 1-12. (a) Structure of the telephone system. (b) Baran’s proposal. This image illustrates the state of the Department of Defense's backbone after the cold war. Figure (a) on the left shows a highly vulnerable system with little redundancy. Figure (b) on the right shows a proposed fully redundant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97724" y="1473514"/>
            <a:ext cx="6148552" cy="4125514"/>
          </a:xfrm>
        </p:spPr>
      </p:pic>
    </p:spTree>
    <p:extLst>
      <p:ext uri="{BB962C8B-B14F-4D97-AF65-F5344CB8AC3E}">
        <p14:creationId xmlns:p14="http://schemas.microsoft.com/office/powerpoint/2010/main" val="814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Access to Information </a:t>
            </a:r>
            <a:r>
              <a:rPr lang="en-US" sz="3200" dirty="0"/>
              <a:t>(1 of 4)</a:t>
            </a:r>
          </a:p>
        </p:txBody>
      </p:sp>
      <p:sp>
        <p:nvSpPr>
          <p:cNvPr id="3" name="Text Placeholder 2"/>
          <p:cNvSpPr>
            <a:spLocks noGrp="1"/>
          </p:cNvSpPr>
          <p:nvPr>
            <p:ph type="body" idx="1"/>
          </p:nvPr>
        </p:nvSpPr>
        <p:spPr/>
        <p:txBody>
          <a:bodyPr/>
          <a:lstStyle/>
          <a:p>
            <a:r>
              <a:rPr lang="en-US" dirty="0"/>
              <a:t>Web browser and smart phones retrieve information from various Web sites</a:t>
            </a:r>
          </a:p>
          <a:p>
            <a:r>
              <a:rPr lang="en-US" dirty="0"/>
              <a:t>Social media platforms support targeted behavioral advertising</a:t>
            </a:r>
          </a:p>
          <a:p>
            <a:r>
              <a:rPr lang="en-US" dirty="0"/>
              <a:t>Online digital libraries and retail sites host digital content</a:t>
            </a:r>
          </a:p>
          <a:p>
            <a:r>
              <a:rPr lang="en-US" dirty="0"/>
              <a:t>Client-server model forms the basis of network usage</a:t>
            </a:r>
          </a:p>
          <a:p>
            <a:r>
              <a:rPr lang="en-US" dirty="0"/>
              <a:t>Web applications: Server generates Web pages in response to client requests</a:t>
            </a:r>
          </a:p>
          <a:p>
            <a:r>
              <a:rPr lang="en-US" dirty="0"/>
              <a:t>Peer-to-peer communication: Individuals form a loose group to communicate with others in the group</a:t>
            </a:r>
          </a:p>
        </p:txBody>
      </p:sp>
    </p:spTree>
    <p:extLst>
      <p:ext uri="{BB962C8B-B14F-4D97-AF65-F5344CB8AC3E}">
        <p14:creationId xmlns:p14="http://schemas.microsoft.com/office/powerpoint/2010/main" val="2878704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(3 of 9)</a:t>
            </a:r>
          </a:p>
        </p:txBody>
      </p:sp>
      <p:sp>
        <p:nvSpPr>
          <p:cNvPr id="3" name="Text Placeholder 2" descr="&#10;&#10;"/>
          <p:cNvSpPr>
            <a:spLocks noGrp="1"/>
          </p:cNvSpPr>
          <p:nvPr>
            <p:ph type="body" idx="1"/>
          </p:nvPr>
        </p:nvSpPr>
        <p:spPr>
          <a:xfrm>
            <a:off x="460375" y="5092387"/>
            <a:ext cx="8229600" cy="921074"/>
          </a:xfrm>
        </p:spPr>
        <p:txBody>
          <a:bodyPr/>
          <a:lstStyle/>
          <a:p>
            <a:r>
              <a:rPr lang="en-US" dirty="0"/>
              <a:t>The original ARPANET software was split into two parts: subnet and host. The subnet software consisted of the IMP end of the host-IMP connection, the IMP-IMP protocol, and a source IMP to destination IMP protocol designed to improve reliability.</a:t>
            </a:r>
          </a:p>
        </p:txBody>
      </p:sp>
      <p:pic>
        <p:nvPicPr>
          <p:cNvPr id="6" name="Picture Placeholder 5" descr="Figure 1-13. The original ARPANET design. &#10;&#10;This image represents a sketch of the original ARPANET design. The software was split into two parts: subnet and host. The hosts are represented by squares along the top of the image. The subnet is represented by a loose oval comprising the majority of the image. The subnet software is drawn inside the oval and consisted of the IMP end of the host-IMP connection, the IMP-IMP protocol, and a source IMP to destination IMP protocol designed to improve reliabilit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55340" y="1749370"/>
            <a:ext cx="8033320" cy="3287015"/>
          </a:xfrm>
        </p:spPr>
      </p:pic>
    </p:spTree>
    <p:extLst>
      <p:ext uri="{BB962C8B-B14F-4D97-AF65-F5344CB8AC3E}">
        <p14:creationId xmlns:p14="http://schemas.microsoft.com/office/powerpoint/2010/main" val="1848693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(4 of 9)</a:t>
            </a:r>
          </a:p>
        </p:txBody>
      </p:sp>
      <p:sp>
        <p:nvSpPr>
          <p:cNvPr id="3" name="Text Placeholder 2" descr="&#10;&#10;"/>
          <p:cNvSpPr>
            <a:spLocks noGrp="1"/>
          </p:cNvSpPr>
          <p:nvPr>
            <p:ph type="body" idx="1"/>
          </p:nvPr>
        </p:nvSpPr>
        <p:spPr>
          <a:xfrm>
            <a:off x="718807" y="5722689"/>
            <a:ext cx="7706383" cy="693297"/>
          </a:xfrm>
        </p:spPr>
        <p:txBody>
          <a:bodyPr/>
          <a:lstStyle/>
          <a:p>
            <a:r>
              <a:rPr lang="en-US" dirty="0"/>
              <a:t>Growth of the number of nodes on ARPANET. (a) December 1969. (b) July 1970. (c) March 1971. (d) April 1972. (e) September 1972.</a:t>
            </a:r>
          </a:p>
        </p:txBody>
      </p:sp>
      <p:pic>
        <p:nvPicPr>
          <p:cNvPr id="6" name="Picture Placeholder 5" descr="Figure 1-14. Growth of the ARPANET. (a) December 1969. (b) July 1970. (c) March 1971. (d) April 1972. (e) September 1972.&#10;&#10;The image illustrates the rapid growth of the ARPANET between 1969 and 1972 using five time periods. Each time period is drawn using circles for nodes and lines connecting the nodes. As time progresses from top-left to bottom-right, the number of nodes increases creating a more complex diagram with lines connecting the no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39613" y="1524746"/>
            <a:ext cx="5864773" cy="4197943"/>
          </a:xfrm>
        </p:spPr>
      </p:pic>
    </p:spTree>
    <p:extLst>
      <p:ext uri="{BB962C8B-B14F-4D97-AF65-F5344CB8AC3E}">
        <p14:creationId xmlns:p14="http://schemas.microsoft.com/office/powerpoint/2010/main" val="319796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(5 of 9)</a:t>
            </a:r>
          </a:p>
        </p:txBody>
      </p:sp>
      <p:sp>
        <p:nvSpPr>
          <p:cNvPr id="3" name="Text Placeholder 2"/>
          <p:cNvSpPr>
            <a:spLocks noGrp="1"/>
          </p:cNvSpPr>
          <p:nvPr>
            <p:ph type="body" idx="1"/>
          </p:nvPr>
        </p:nvSpPr>
        <p:spPr>
          <a:xfrm>
            <a:off x="622738" y="5563850"/>
            <a:ext cx="8229600" cy="789268"/>
          </a:xfrm>
        </p:spPr>
        <p:txBody>
          <a:bodyPr/>
          <a:lstStyle/>
          <a:p>
            <a:r>
              <a:rPr lang="en-US" dirty="0"/>
              <a:t>NSFNET was a backbone network designed to be a successor to the ARPANET that would be open to all university research groups, allowing them to communicate without having to contract with the Department of Defense.</a:t>
            </a:r>
          </a:p>
        </p:txBody>
      </p:sp>
      <p:pic>
        <p:nvPicPr>
          <p:cNvPr id="5" name="Picture Placeholder 4" descr="Figure 1-15. The NSFNET backbone in 1988.&#10;&#10;The image illustrates an initial example of the NSFNET, a backbone network to connecting six supercomputer centers, in San Diego, Boulder, Champaign, Pittsburgh, Ithaca, and Princeton. The six supercomputer centers are located on a map of the United States and connected by solid lines across the ma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2738" y="1454872"/>
            <a:ext cx="7898524" cy="3904028"/>
          </a:xfrm>
        </p:spPr>
      </p:pic>
    </p:spTree>
    <p:extLst>
      <p:ext uri="{BB962C8B-B14F-4D97-AF65-F5344CB8AC3E}">
        <p14:creationId xmlns:p14="http://schemas.microsoft.com/office/powerpoint/2010/main" val="1900507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Examples of Networks (6 of 9)</a:t>
            </a:r>
          </a:p>
        </p:txBody>
      </p:sp>
      <p:sp>
        <p:nvSpPr>
          <p:cNvPr id="3" name="Text Placeholder 2"/>
          <p:cNvSpPr>
            <a:spLocks noGrp="1"/>
          </p:cNvSpPr>
          <p:nvPr>
            <p:ph type="body" idx="1"/>
          </p:nvPr>
        </p:nvSpPr>
        <p:spPr/>
        <p:txBody>
          <a:bodyPr/>
          <a:lstStyle/>
          <a:p>
            <a:r>
              <a:rPr lang="en-US" dirty="0"/>
              <a:t>Cable television infrastructure connects to the Internet</a:t>
            </a:r>
          </a:p>
          <a:p>
            <a:r>
              <a:rPr lang="en-US" dirty="0"/>
              <a:t>HFC (Hybrid Fiber-Coaxial) network is a single integrated infrastructure</a:t>
            </a:r>
          </a:p>
          <a:p>
            <a:pPr lvl="1"/>
            <a:r>
              <a:rPr lang="en-US" dirty="0"/>
              <a:t>Uses packet-based transport called DOCSIS (Data Over Cable Service Interface Specification)</a:t>
            </a:r>
          </a:p>
          <a:p>
            <a:r>
              <a:rPr lang="en-US" dirty="0"/>
              <a:t>DOCSIS transmits a variety of data services, including television channels, high-speed data, and voice</a:t>
            </a:r>
          </a:p>
          <a:p>
            <a:pPr lvl="1"/>
            <a:r>
              <a:rPr lang="en-US" dirty="0"/>
              <a:t>Device at the home end is called a cable modem</a:t>
            </a:r>
          </a:p>
          <a:p>
            <a:pPr lvl="1"/>
            <a:r>
              <a:rPr lang="en-US" dirty="0"/>
              <a:t>Device at the cable headend is called the CMTS (Cable Modem Termination System)</a:t>
            </a:r>
          </a:p>
          <a:p>
            <a:pPr lvl="1"/>
            <a:r>
              <a:rPr lang="en-US" dirty="0"/>
              <a:t>Modem is short for “</a:t>
            </a:r>
            <a:r>
              <a:rPr lang="en-US" b="1" dirty="0"/>
              <a:t>mo</a:t>
            </a:r>
            <a:r>
              <a:rPr lang="en-US" dirty="0"/>
              <a:t>dulator </a:t>
            </a:r>
            <a:r>
              <a:rPr lang="en-US" b="1" dirty="0"/>
              <a:t>dem</a:t>
            </a:r>
            <a:r>
              <a:rPr lang="en-US" dirty="0"/>
              <a:t>odulator”</a:t>
            </a:r>
          </a:p>
        </p:txBody>
      </p:sp>
    </p:spTree>
    <p:extLst>
      <p:ext uri="{BB962C8B-B14F-4D97-AF65-F5344CB8AC3E}">
        <p14:creationId xmlns:p14="http://schemas.microsoft.com/office/powerpoint/2010/main" val="292106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(7 of 9)</a:t>
            </a:r>
          </a:p>
        </p:txBody>
      </p:sp>
      <p:sp>
        <p:nvSpPr>
          <p:cNvPr id="3" name="Text Placeholder 2"/>
          <p:cNvSpPr>
            <a:spLocks noGrp="1"/>
          </p:cNvSpPr>
          <p:nvPr>
            <p:ph type="body" idx="1"/>
          </p:nvPr>
        </p:nvSpPr>
        <p:spPr>
          <a:xfrm>
            <a:off x="725214" y="5449184"/>
            <a:ext cx="7693572" cy="664608"/>
          </a:xfrm>
        </p:spPr>
        <p:txBody>
          <a:bodyPr/>
          <a:lstStyle/>
          <a:p>
            <a:r>
              <a:rPr lang="en-US" dirty="0"/>
              <a:t>A common method for connecting to the Internet from your home is to send</a:t>
            </a:r>
          </a:p>
          <a:p>
            <a:r>
              <a:rPr lang="en-US" dirty="0"/>
              <a:t>signals over the cable television infrastructure.</a:t>
            </a:r>
          </a:p>
        </p:txBody>
      </p:sp>
      <p:pic>
        <p:nvPicPr>
          <p:cNvPr id="6" name="Picture Placeholder 5" descr="Figure 1-16. Overview of the Internet architecture. The image shows a high-level overview of the Internet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1338" y="1488131"/>
            <a:ext cx="7441324" cy="3723867"/>
          </a:xfrm>
        </p:spPr>
      </p:pic>
    </p:spTree>
    <p:extLst>
      <p:ext uri="{BB962C8B-B14F-4D97-AF65-F5344CB8AC3E}">
        <p14:creationId xmlns:p14="http://schemas.microsoft.com/office/powerpoint/2010/main" val="393090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(8 of 9)</a:t>
            </a:r>
          </a:p>
        </p:txBody>
      </p:sp>
      <p:sp>
        <p:nvSpPr>
          <p:cNvPr id="3" name="Text Placeholder 2"/>
          <p:cNvSpPr>
            <a:spLocks noGrp="1"/>
          </p:cNvSpPr>
          <p:nvPr>
            <p:ph type="body" idx="1"/>
          </p:nvPr>
        </p:nvSpPr>
        <p:spPr>
          <a:xfrm>
            <a:off x="835572" y="5212157"/>
            <a:ext cx="7740869" cy="1146717"/>
          </a:xfrm>
        </p:spPr>
        <p:txBody>
          <a:bodyPr/>
          <a:lstStyle/>
          <a:p>
            <a:r>
              <a:rPr lang="en-US" dirty="0"/>
              <a:t>Conventionally, the Internet architecture has been viewed as a hierarchy, with</a:t>
            </a:r>
          </a:p>
          <a:p>
            <a:r>
              <a:rPr lang="en-US" dirty="0"/>
              <a:t>the tier-1 providers at the top of the hierarchy and other networks further down the</a:t>
            </a:r>
          </a:p>
          <a:p>
            <a:r>
              <a:rPr lang="en-US" dirty="0"/>
              <a:t>hierarchy, depending on whether they are large regional networks or smaller access</a:t>
            </a:r>
          </a:p>
          <a:p>
            <a:r>
              <a:rPr lang="en-US" dirty="0"/>
              <a:t>networks.</a:t>
            </a:r>
          </a:p>
        </p:txBody>
      </p:sp>
      <p:pic>
        <p:nvPicPr>
          <p:cNvPr id="5" name="Picture Placeholder 4" descr="Figure 1-17. The Internet architecture through the 1990s followed a hierarchical structure.&#10;&#10;This image illustrates how the Internet architecture through the 1990s followed a hierarchical structure. At the top of the hierarchy image are a small number of  national backbone operators. Moving down the hierarchy are the regional access providers. Underneath the regional access providers are more local access providers.  Finally, at the bottom of the hierarchy are the numerous  customer IP networks serving residential customers and business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65738" y="1394645"/>
            <a:ext cx="5612524" cy="3894304"/>
          </a:xfrm>
        </p:spPr>
      </p:pic>
    </p:spTree>
    <p:extLst>
      <p:ext uri="{BB962C8B-B14F-4D97-AF65-F5344CB8AC3E}">
        <p14:creationId xmlns:p14="http://schemas.microsoft.com/office/powerpoint/2010/main" val="275730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(9 of 9)</a:t>
            </a:r>
          </a:p>
        </p:txBody>
      </p:sp>
      <p:sp>
        <p:nvSpPr>
          <p:cNvPr id="3" name="Text Placeholder 2"/>
          <p:cNvSpPr>
            <a:spLocks noGrp="1"/>
          </p:cNvSpPr>
          <p:nvPr>
            <p:ph type="body" idx="1"/>
          </p:nvPr>
        </p:nvSpPr>
        <p:spPr>
          <a:xfrm>
            <a:off x="1064172" y="5623525"/>
            <a:ext cx="7291551" cy="728380"/>
          </a:xfrm>
        </p:spPr>
        <p:txBody>
          <a:bodyPr/>
          <a:lstStyle/>
          <a:p>
            <a:r>
              <a:rPr lang="en-US" dirty="0"/>
              <a:t>Over the past decade, the conventional hierarchy has evolved and ‘‘flattened’’ dramatically.</a:t>
            </a:r>
          </a:p>
        </p:txBody>
      </p:sp>
      <p:pic>
        <p:nvPicPr>
          <p:cNvPr id="6" name="Picture Placeholder 5" descr="Figure 1-18. Flattening of the Internet hierarchy.&#10;&#10;The image illustrates how the conventional internet hierarchy has flattened over time. The national backbone operators, the regional access providers and the access providers merged to flatten the hierarchy."/>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02119" y="1457831"/>
            <a:ext cx="7015655" cy="4129390"/>
          </a:xfrm>
        </p:spPr>
      </p:pic>
    </p:spTree>
    <p:extLst>
      <p:ext uri="{BB962C8B-B14F-4D97-AF65-F5344CB8AC3E}">
        <p14:creationId xmlns:p14="http://schemas.microsoft.com/office/powerpoint/2010/main" val="1411982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(1 of 6)</a:t>
            </a:r>
          </a:p>
        </p:txBody>
      </p:sp>
      <p:sp>
        <p:nvSpPr>
          <p:cNvPr id="4" name="Text Placeholder 3"/>
          <p:cNvSpPr>
            <a:spLocks noGrp="1"/>
          </p:cNvSpPr>
          <p:nvPr>
            <p:ph type="body" idx="1"/>
          </p:nvPr>
        </p:nvSpPr>
        <p:spPr>
          <a:xfrm>
            <a:off x="835573" y="5517061"/>
            <a:ext cx="7693572" cy="552277"/>
          </a:xfrm>
        </p:spPr>
        <p:txBody>
          <a:bodyPr/>
          <a:lstStyle/>
          <a:p>
            <a:r>
              <a:rPr lang="en-US" dirty="0"/>
              <a:t>The architecture of the mobile phone network has several parts.</a:t>
            </a:r>
          </a:p>
        </p:txBody>
      </p:sp>
      <p:pic>
        <p:nvPicPr>
          <p:cNvPr id="5" name="Picture Placeholder 4" descr="Figure 1-19. Simplified 4G LTE network architecture. The image illustrates a simplified 4G LTE mobile network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5573" y="1537589"/>
            <a:ext cx="7693572" cy="3737282"/>
          </a:xfrm>
        </p:spPr>
      </p:pic>
    </p:spTree>
    <p:extLst>
      <p:ext uri="{BB962C8B-B14F-4D97-AF65-F5344CB8AC3E}">
        <p14:creationId xmlns:p14="http://schemas.microsoft.com/office/powerpoint/2010/main" val="91424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(2 of 6)</a:t>
            </a:r>
          </a:p>
        </p:txBody>
      </p:sp>
      <p:sp>
        <p:nvSpPr>
          <p:cNvPr id="4" name="Text Placeholder 3"/>
          <p:cNvSpPr>
            <a:spLocks noGrp="1"/>
          </p:cNvSpPr>
          <p:nvPr>
            <p:ph type="body" idx="1"/>
          </p:nvPr>
        </p:nvSpPr>
        <p:spPr>
          <a:xfrm>
            <a:off x="798115" y="5053742"/>
            <a:ext cx="7888685" cy="914015"/>
          </a:xfrm>
        </p:spPr>
        <p:txBody>
          <a:bodyPr/>
          <a:lstStyle/>
          <a:p>
            <a:r>
              <a:rPr lang="en-US" dirty="0"/>
              <a:t>When a user moves out of the range of one cellular base station and into the range of another one, the flow of data must be re-routed from the old to the new cell base station.</a:t>
            </a:r>
          </a:p>
        </p:txBody>
      </p:sp>
      <p:pic>
        <p:nvPicPr>
          <p:cNvPr id="6" name="Picture Placeholder 5" descr="Figure 1-20. Mobile phone handover (a) before. (b) after.&#10;&#10;The image illustrates the handover or handoff technique that takes place when a user (on a motorcycle) moves out of the range of one cellular base station on the left and into the range of another one on the right.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8115" y="1813038"/>
            <a:ext cx="7547769" cy="2944392"/>
          </a:xfrm>
        </p:spPr>
      </p:pic>
    </p:spTree>
    <p:extLst>
      <p:ext uri="{BB962C8B-B14F-4D97-AF65-F5344CB8AC3E}">
        <p14:creationId xmlns:p14="http://schemas.microsoft.com/office/powerpoint/2010/main" val="1666912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(3 of 6)</a:t>
            </a:r>
          </a:p>
        </p:txBody>
      </p:sp>
      <p:sp>
        <p:nvSpPr>
          <p:cNvPr id="3" name="Text Placeholder 2"/>
          <p:cNvSpPr>
            <a:spLocks noGrp="1"/>
          </p:cNvSpPr>
          <p:nvPr>
            <p:ph type="body" idx="1"/>
          </p:nvPr>
        </p:nvSpPr>
        <p:spPr/>
        <p:txBody>
          <a:bodyPr/>
          <a:lstStyle/>
          <a:p>
            <a:r>
              <a:rPr lang="en-US" dirty="0"/>
              <a:t>Packet switching comes from the Internet community</a:t>
            </a:r>
          </a:p>
          <a:p>
            <a:pPr lvl="1"/>
            <a:r>
              <a:rPr lang="en-US" dirty="0"/>
              <a:t>Connectionless networks</a:t>
            </a:r>
          </a:p>
          <a:p>
            <a:pPr lvl="1"/>
            <a:r>
              <a:rPr lang="en-US" dirty="0"/>
              <a:t>Every packet is routed independently</a:t>
            </a:r>
          </a:p>
          <a:p>
            <a:pPr lvl="1"/>
            <a:r>
              <a:rPr lang="en-US" dirty="0"/>
              <a:t>If some routers go down during a session, no harm will be done as long as the system can dynamically reconfigure itself </a:t>
            </a:r>
          </a:p>
          <a:p>
            <a:r>
              <a:rPr lang="en-US" dirty="0"/>
              <a:t>Circuit switching comes from telephone companies</a:t>
            </a:r>
          </a:p>
          <a:p>
            <a:pPr lvl="1"/>
            <a:r>
              <a:rPr lang="en-US" dirty="0"/>
              <a:t>Connection-oriented networks</a:t>
            </a:r>
          </a:p>
          <a:p>
            <a:pPr lvl="1"/>
            <a:r>
              <a:rPr lang="en-US" dirty="0"/>
              <a:t>Caller must dial the called party’s number and wait for a connection before talking or sending data</a:t>
            </a:r>
          </a:p>
          <a:p>
            <a:pPr lvl="1"/>
            <a:r>
              <a:rPr lang="en-US" dirty="0"/>
              <a:t>Route maintained until call is terminated</a:t>
            </a:r>
          </a:p>
          <a:p>
            <a:pPr lvl="1"/>
            <a:r>
              <a:rPr lang="en-US" dirty="0"/>
              <a:t>Can support quality of service more easily</a:t>
            </a:r>
          </a:p>
        </p:txBody>
      </p:sp>
    </p:spTree>
    <p:extLst>
      <p:ext uri="{BB962C8B-B14F-4D97-AF65-F5344CB8AC3E}">
        <p14:creationId xmlns:p14="http://schemas.microsoft.com/office/powerpoint/2010/main" val="1105877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(2 of 4)</a:t>
            </a:r>
            <a:endParaRPr lang="en-US" dirty="0"/>
          </a:p>
        </p:txBody>
      </p:sp>
      <p:sp>
        <p:nvSpPr>
          <p:cNvPr id="3" name="Text Placeholder 2"/>
          <p:cNvSpPr>
            <a:spLocks noGrp="1"/>
          </p:cNvSpPr>
          <p:nvPr>
            <p:ph type="body" idx="1"/>
          </p:nvPr>
        </p:nvSpPr>
        <p:spPr>
          <a:xfrm>
            <a:off x="772510" y="5549276"/>
            <a:ext cx="7914290" cy="684152"/>
          </a:xfrm>
        </p:spPr>
        <p:txBody>
          <a:bodyPr/>
          <a:lstStyle/>
          <a:p>
            <a:r>
              <a:rPr lang="en-US" dirty="0"/>
              <a:t>In the client-server model, a client explicitly requests information from a server that hosts that information.</a:t>
            </a:r>
          </a:p>
        </p:txBody>
      </p:sp>
      <p:pic>
        <p:nvPicPr>
          <p:cNvPr id="6" name="Picture Placeholder 5" descr="Figure 1-1. A network with two clients and one server. The image illustrates a client server network layout. There are two clients on the left side communicating with a server on the right side across a network that is located in the middl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0166" y="1835620"/>
            <a:ext cx="7288408" cy="3515511"/>
          </a:xfrm>
        </p:spPr>
      </p:pic>
    </p:spTree>
    <p:extLst>
      <p:ext uri="{BB962C8B-B14F-4D97-AF65-F5344CB8AC3E}">
        <p14:creationId xmlns:p14="http://schemas.microsoft.com/office/powerpoint/2010/main" val="103789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(4 of 6)</a:t>
            </a:r>
          </a:p>
        </p:txBody>
      </p:sp>
      <p:sp>
        <p:nvSpPr>
          <p:cNvPr id="5" name="Text Placeholder 4"/>
          <p:cNvSpPr>
            <a:spLocks noGrp="1"/>
          </p:cNvSpPr>
          <p:nvPr>
            <p:ph type="body" idx="1"/>
          </p:nvPr>
        </p:nvSpPr>
        <p:spPr/>
        <p:txBody>
          <a:bodyPr/>
          <a:lstStyle/>
          <a:p>
            <a:r>
              <a:rPr lang="en-US" dirty="0"/>
              <a:t>First-generation mobile phone systems</a:t>
            </a:r>
          </a:p>
          <a:p>
            <a:pPr lvl="1"/>
            <a:r>
              <a:rPr lang="en-US" dirty="0"/>
              <a:t>Transmitted voice calls as continuously varying (analog) signals</a:t>
            </a:r>
          </a:p>
          <a:p>
            <a:pPr lvl="1"/>
            <a:r>
              <a:rPr lang="en-US" dirty="0"/>
              <a:t>AMPS (Advanced Mobile Phone System)</a:t>
            </a:r>
          </a:p>
          <a:p>
            <a:r>
              <a:rPr lang="en-US" dirty="0"/>
              <a:t>Second-generation (2G) mobile phone systems</a:t>
            </a:r>
          </a:p>
          <a:p>
            <a:pPr lvl="1"/>
            <a:r>
              <a:rPr lang="en-US" dirty="0"/>
              <a:t>Transmitted voice calls in digital form to increase capacity, improve security, and offer text messaging</a:t>
            </a:r>
          </a:p>
          <a:p>
            <a:pPr lvl="1"/>
            <a:r>
              <a:rPr lang="en-US" dirty="0"/>
              <a:t>GSM (Global System for Mobile communications) </a:t>
            </a:r>
          </a:p>
          <a:p>
            <a:r>
              <a:rPr lang="en-US" dirty="0"/>
              <a:t>Third generation (3G) offer digital voice and broadband digital data services</a:t>
            </a:r>
          </a:p>
          <a:p>
            <a:r>
              <a:rPr lang="en-US" dirty="0"/>
              <a:t>Spectrum scarcity led to today’s cellular network design</a:t>
            </a:r>
          </a:p>
        </p:txBody>
      </p:sp>
    </p:spTree>
    <p:extLst>
      <p:ext uri="{BB962C8B-B14F-4D97-AF65-F5344CB8AC3E}">
        <p14:creationId xmlns:p14="http://schemas.microsoft.com/office/powerpoint/2010/main" val="2387308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(5 of 6)</a:t>
            </a:r>
          </a:p>
        </p:txBody>
      </p:sp>
      <p:sp>
        <p:nvSpPr>
          <p:cNvPr id="3" name="Text Placeholder 2"/>
          <p:cNvSpPr>
            <a:spLocks noGrp="1"/>
          </p:cNvSpPr>
          <p:nvPr>
            <p:ph type="body" idx="1"/>
          </p:nvPr>
        </p:nvSpPr>
        <p:spPr>
          <a:xfrm>
            <a:off x="1024758" y="5686282"/>
            <a:ext cx="7094483" cy="673682"/>
          </a:xfrm>
        </p:spPr>
        <p:txBody>
          <a:bodyPr/>
          <a:lstStyle/>
          <a:p>
            <a:r>
              <a:rPr lang="en-US" dirty="0"/>
              <a:t>To manage the radio interference between users, the coverage area is divided into cells. </a:t>
            </a:r>
          </a:p>
        </p:txBody>
      </p:sp>
      <p:pic>
        <p:nvPicPr>
          <p:cNvPr id="6" name="Picture Placeholder 5" descr="Figure 1-21. Cellular design of mobile phone networks. The image illustrates the cellular network in use today where radio interference between users is managed by dividing the coverage area into cells. Each cell contains a base station. The cell in the middle is darkened to illustrate how within a cell, users are assigned channels that do not interfere with each other and do not cause too much interference for adjacent cell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24758" y="1459897"/>
            <a:ext cx="7094483" cy="4100257"/>
          </a:xfrm>
        </p:spPr>
      </p:pic>
    </p:spTree>
    <p:extLst>
      <p:ext uri="{BB962C8B-B14F-4D97-AF65-F5344CB8AC3E}">
        <p14:creationId xmlns:p14="http://schemas.microsoft.com/office/powerpoint/2010/main" val="2327082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(6 of 6)</a:t>
            </a:r>
          </a:p>
        </p:txBody>
      </p:sp>
      <p:sp>
        <p:nvSpPr>
          <p:cNvPr id="3" name="Text Placeholder 2"/>
          <p:cNvSpPr>
            <a:spLocks noGrp="1"/>
          </p:cNvSpPr>
          <p:nvPr>
            <p:ph type="body" idx="1"/>
          </p:nvPr>
        </p:nvSpPr>
        <p:spPr>
          <a:xfrm>
            <a:off x="457200" y="1612075"/>
            <a:ext cx="8229600" cy="4525963"/>
          </a:xfrm>
        </p:spPr>
        <p:txBody>
          <a:bodyPr/>
          <a:lstStyle/>
          <a:p>
            <a:r>
              <a:rPr lang="en-US" dirty="0"/>
              <a:t>4G</a:t>
            </a:r>
          </a:p>
          <a:p>
            <a:pPr lvl="1"/>
            <a:r>
              <a:rPr lang="en-US" dirty="0"/>
              <a:t>Later 4G known as LTE (Long Term Evolution) technology</a:t>
            </a:r>
          </a:p>
          <a:p>
            <a:pPr lvl="1"/>
            <a:r>
              <a:rPr lang="en-US" dirty="0"/>
              <a:t>Offers faster speeds</a:t>
            </a:r>
          </a:p>
          <a:p>
            <a:pPr lvl="1"/>
            <a:r>
              <a:rPr lang="en-US" dirty="0"/>
              <a:t>Emerged in the late 2000s</a:t>
            </a:r>
          </a:p>
          <a:p>
            <a:pPr lvl="1"/>
            <a:r>
              <a:rPr lang="en-US" dirty="0"/>
              <a:t>Quickly became the predominant mode of mobile Internet</a:t>
            </a:r>
            <a:br>
              <a:rPr lang="en-US" dirty="0"/>
            </a:br>
            <a:r>
              <a:rPr lang="en-US" dirty="0"/>
              <a:t>access in the late 2000s</a:t>
            </a:r>
          </a:p>
          <a:p>
            <a:pPr lvl="1"/>
            <a:r>
              <a:rPr lang="en-US" dirty="0"/>
              <a:t>Outpacing competitors like 802.16 (WiMiMax)</a:t>
            </a:r>
          </a:p>
          <a:p>
            <a:r>
              <a:rPr lang="en-US" dirty="0"/>
              <a:t> 5G technologies are promising faster speeds</a:t>
            </a:r>
          </a:p>
          <a:p>
            <a:pPr lvl="1"/>
            <a:r>
              <a:rPr lang="en-US" dirty="0"/>
              <a:t>Up to 10 Gbps</a:t>
            </a:r>
          </a:p>
          <a:p>
            <a:pPr lvl="1"/>
            <a:r>
              <a:rPr lang="en-US" dirty="0"/>
              <a:t>Set for large-scale deployment in the early 2020s</a:t>
            </a:r>
          </a:p>
          <a:p>
            <a:r>
              <a:rPr lang="en-US" dirty="0"/>
              <a:t>Main distinction: frequency spectrum they rely on</a:t>
            </a:r>
          </a:p>
        </p:txBody>
      </p:sp>
    </p:spTree>
    <p:extLst>
      <p:ext uri="{BB962C8B-B14F-4D97-AF65-F5344CB8AC3E}">
        <p14:creationId xmlns:p14="http://schemas.microsoft.com/office/powerpoint/2010/main" val="186048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(1 of 6)</a:t>
            </a:r>
          </a:p>
        </p:txBody>
      </p:sp>
      <p:sp>
        <p:nvSpPr>
          <p:cNvPr id="3" name="Text Placeholder 2"/>
          <p:cNvSpPr>
            <a:spLocks noGrp="1"/>
          </p:cNvSpPr>
          <p:nvPr>
            <p:ph type="body" idx="1"/>
          </p:nvPr>
        </p:nvSpPr>
        <p:spPr/>
        <p:txBody>
          <a:bodyPr/>
          <a:lstStyle/>
          <a:p>
            <a:r>
              <a:rPr lang="en-US" dirty="0"/>
              <a:t>IEEE created a wireless LAN standard</a:t>
            </a:r>
          </a:p>
          <a:p>
            <a:pPr lvl="1"/>
            <a:r>
              <a:rPr lang="en-US" dirty="0"/>
              <a:t>Wireless LAN standard was dubbed 802.11</a:t>
            </a:r>
          </a:p>
          <a:p>
            <a:pPr lvl="1"/>
            <a:r>
              <a:rPr lang="en-US" dirty="0"/>
              <a:t>Common slang name for it is WiFi</a:t>
            </a:r>
          </a:p>
          <a:p>
            <a:pPr lvl="1"/>
            <a:r>
              <a:rPr lang="en-US" dirty="0"/>
              <a:t>802.11 systems operate in unlicensed bands</a:t>
            </a:r>
          </a:p>
          <a:p>
            <a:pPr lvl="1"/>
            <a:r>
              <a:rPr lang="en-US" dirty="0"/>
              <a:t>Example: ISM (Industrial, Scientific, and Medical) bands defined by ITU-R</a:t>
            </a:r>
          </a:p>
          <a:p>
            <a:pPr lvl="1"/>
            <a:r>
              <a:rPr lang="en-US" dirty="0"/>
              <a:t>802.11 radios compete with cordless phones, garage door openers, and microwave ovens</a:t>
            </a:r>
          </a:p>
          <a:p>
            <a:r>
              <a:rPr lang="en-US" dirty="0"/>
              <a:t>802.11 network modes: Ad hoc and access point (AP)</a:t>
            </a:r>
          </a:p>
          <a:p>
            <a:r>
              <a:rPr lang="en-US" dirty="0"/>
              <a:t>Multipath fading causes received signals to fluctuate greatly</a:t>
            </a:r>
          </a:p>
        </p:txBody>
      </p:sp>
    </p:spTree>
    <p:extLst>
      <p:ext uri="{BB962C8B-B14F-4D97-AF65-F5344CB8AC3E}">
        <p14:creationId xmlns:p14="http://schemas.microsoft.com/office/powerpoint/2010/main" val="3720592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(2 of 6)</a:t>
            </a:r>
          </a:p>
        </p:txBody>
      </p:sp>
      <p:sp>
        <p:nvSpPr>
          <p:cNvPr id="3" name="Text Placeholder 2"/>
          <p:cNvSpPr>
            <a:spLocks noGrp="1"/>
          </p:cNvSpPr>
          <p:nvPr>
            <p:ph type="body" idx="1"/>
          </p:nvPr>
        </p:nvSpPr>
        <p:spPr/>
        <p:txBody>
          <a:bodyPr/>
          <a:lstStyle/>
          <a:p>
            <a:r>
              <a:rPr lang="en-US" dirty="0"/>
              <a:t>Path diversity overcomes variable wireless conditions</a:t>
            </a:r>
          </a:p>
          <a:p>
            <a:r>
              <a:rPr lang="en-US" dirty="0"/>
              <a:t>Versions of 802.11</a:t>
            </a:r>
          </a:p>
          <a:p>
            <a:pPr lvl="1"/>
            <a:r>
              <a:rPr lang="en-US" dirty="0"/>
              <a:t>Original 802.11 ran at either 1 Mbps or 2 Mbps</a:t>
            </a:r>
          </a:p>
          <a:p>
            <a:pPr lvl="1"/>
            <a:r>
              <a:rPr lang="en-US" dirty="0"/>
              <a:t>802.11b used spread spectrum for rates up to 11 Mbps</a:t>
            </a:r>
          </a:p>
          <a:p>
            <a:pPr lvl="1"/>
            <a:r>
              <a:rPr lang="en-US" dirty="0"/>
              <a:t>802.11a/g rates were boosted to 54 mbps using OFDM (Orthogonal Frequency Division Multiplexing) modulation</a:t>
            </a:r>
          </a:p>
          <a:p>
            <a:pPr lvl="1"/>
            <a:r>
              <a:rPr lang="en-US" dirty="0"/>
              <a:t>802.11ac can run at 3.5 Gbps</a:t>
            </a:r>
          </a:p>
          <a:p>
            <a:pPr lvl="1"/>
            <a:r>
              <a:rPr lang="en-US" dirty="0"/>
              <a:t>802.11ad can run at 7 Gbps (only indoors within a single room)</a:t>
            </a:r>
          </a:p>
          <a:p>
            <a:r>
              <a:rPr lang="en-US" dirty="0"/>
              <a:t>CSMA (Carrier Sense Multiple Access) scheme</a:t>
            </a:r>
          </a:p>
          <a:p>
            <a:pPr lvl="1"/>
            <a:r>
              <a:rPr lang="en-US" dirty="0"/>
              <a:t>Handles transmission collision </a:t>
            </a:r>
          </a:p>
        </p:txBody>
      </p:sp>
    </p:spTree>
    <p:extLst>
      <p:ext uri="{BB962C8B-B14F-4D97-AF65-F5344CB8AC3E}">
        <p14:creationId xmlns:p14="http://schemas.microsoft.com/office/powerpoint/2010/main" val="2063329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(3 of 6)</a:t>
            </a:r>
          </a:p>
        </p:txBody>
      </p:sp>
      <p:sp>
        <p:nvSpPr>
          <p:cNvPr id="5" name="Text Placeholder 4"/>
          <p:cNvSpPr>
            <a:spLocks noGrp="1"/>
          </p:cNvSpPr>
          <p:nvPr>
            <p:ph type="body" idx="1"/>
          </p:nvPr>
        </p:nvSpPr>
        <p:spPr/>
        <p:txBody>
          <a:bodyPr/>
          <a:lstStyle/>
          <a:p>
            <a:r>
              <a:rPr lang="en-US" dirty="0"/>
              <a:t>802.11 mobility</a:t>
            </a:r>
          </a:p>
          <a:p>
            <a:pPr lvl="1"/>
            <a:r>
              <a:rPr lang="en-US" dirty="0"/>
              <a:t>Of limited value compared to mobility in mobile phone networks</a:t>
            </a:r>
          </a:p>
          <a:p>
            <a:r>
              <a:rPr lang="en-US" dirty="0"/>
              <a:t>802.11 security</a:t>
            </a:r>
          </a:p>
          <a:p>
            <a:pPr lvl="1"/>
            <a:r>
              <a:rPr lang="en-US" dirty="0"/>
              <a:t>WEP (Wired Equivalent Privacy)</a:t>
            </a:r>
          </a:p>
          <a:p>
            <a:pPr lvl="1"/>
            <a:r>
              <a:rPr lang="en-US" dirty="0"/>
              <a:t>WEP replaced by WiFi Protected Access (initially called WPA)</a:t>
            </a:r>
          </a:p>
          <a:p>
            <a:pPr lvl="1"/>
            <a:r>
              <a:rPr lang="en-US" dirty="0"/>
              <a:t>WiFi Protected Access (WPA) replaced by WPA2 and 802.1X</a:t>
            </a:r>
          </a:p>
        </p:txBody>
      </p:sp>
    </p:spTree>
    <p:extLst>
      <p:ext uri="{BB962C8B-B14F-4D97-AF65-F5344CB8AC3E}">
        <p14:creationId xmlns:p14="http://schemas.microsoft.com/office/powerpoint/2010/main" val="3694074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Networks (</a:t>
            </a:r>
            <a:r>
              <a:rPr lang="en-US" dirty="0" err="1"/>
              <a:t>WiFi</a:t>
            </a:r>
            <a:r>
              <a:rPr lang="en-US" dirty="0"/>
              <a:t>) </a:t>
            </a:r>
            <a:r>
              <a:rPr lang="en-US" sz="3200" dirty="0"/>
              <a:t>(4 of 6)</a:t>
            </a:r>
            <a:endParaRPr lang="en-US" dirty="0"/>
          </a:p>
        </p:txBody>
      </p:sp>
      <p:sp>
        <p:nvSpPr>
          <p:cNvPr id="3" name="Text Placeholder 2"/>
          <p:cNvSpPr>
            <a:spLocks noGrp="1"/>
          </p:cNvSpPr>
          <p:nvPr>
            <p:ph type="body" idx="1"/>
          </p:nvPr>
        </p:nvSpPr>
        <p:spPr>
          <a:xfrm>
            <a:off x="638503" y="5183108"/>
            <a:ext cx="8229600" cy="892239"/>
          </a:xfrm>
        </p:spPr>
        <p:txBody>
          <a:bodyPr/>
          <a:lstStyle/>
          <a:p>
            <a:r>
              <a:rPr lang="en-US" dirty="0"/>
              <a:t>Access points connect to the wired network, and all communication between clients goes through the access point. In an ad hoc network, clients that are in radio range talk directly without an access point.</a:t>
            </a:r>
          </a:p>
        </p:txBody>
      </p:sp>
      <p:pic>
        <p:nvPicPr>
          <p:cNvPr id="6" name="Picture Placeholder 5" descr="Figure 1-22. (a) Wireless network with an access point. (b) Ad hoc network. The image illustrates two types of common wireless network modes in use today. Figure (a) on the left represents a wireless network with an access point. Figure (b) on the right represents an Ad hoc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38503" y="1565465"/>
            <a:ext cx="7866993" cy="3611634"/>
          </a:xfrm>
        </p:spPr>
      </p:pic>
    </p:spTree>
    <p:extLst>
      <p:ext uri="{BB962C8B-B14F-4D97-AF65-F5344CB8AC3E}">
        <p14:creationId xmlns:p14="http://schemas.microsoft.com/office/powerpoint/2010/main" val="2563258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igure 1-23. Multipath fading.&#10;&#10;The image illustrates how multipath fading can occur when radio signals reflect off different paths. On the far left is a wireless transmitter. Signals from the wireless transmitter are intended for a cell phone and a wireless laptop on the far right of the image. Radio signals are echoing a devices (desktop computer) on the bottom of the image causing the signals to deflect leading to multiple paths."/>
          <p:cNvSpPr>
            <a:spLocks noGrp="1"/>
          </p:cNvSpPr>
          <p:nvPr>
            <p:ph type="title"/>
          </p:nvPr>
        </p:nvSpPr>
        <p:spPr/>
        <p:txBody>
          <a:bodyPr/>
          <a:lstStyle/>
          <a:p>
            <a:r>
              <a:rPr lang="en-US" dirty="0"/>
              <a:t>Wireless Networks (</a:t>
            </a:r>
            <a:r>
              <a:rPr lang="en-US" dirty="0" err="1"/>
              <a:t>WiFi</a:t>
            </a:r>
            <a:r>
              <a:rPr lang="en-US" dirty="0"/>
              <a:t>) </a:t>
            </a:r>
            <a:r>
              <a:rPr lang="en-US" sz="3200" dirty="0"/>
              <a:t>(5 of 6)</a:t>
            </a:r>
            <a:endParaRPr lang="en-US" dirty="0"/>
          </a:p>
        </p:txBody>
      </p:sp>
      <p:sp>
        <p:nvSpPr>
          <p:cNvPr id="3" name="Text Placeholder 2"/>
          <p:cNvSpPr>
            <a:spLocks noGrp="1"/>
          </p:cNvSpPr>
          <p:nvPr>
            <p:ph type="body" idx="1"/>
          </p:nvPr>
        </p:nvSpPr>
        <p:spPr>
          <a:xfrm>
            <a:off x="632375" y="5145567"/>
            <a:ext cx="8054425" cy="1018367"/>
          </a:xfrm>
        </p:spPr>
        <p:txBody>
          <a:bodyPr/>
          <a:lstStyle/>
          <a:p>
            <a:r>
              <a:rPr lang="en-US" dirty="0"/>
              <a:t>At the frequencies used for 802.11, radio signals can be reflected off solid objects so that multiple echoes of a transmission may reach a receiver along different paths. The echoes can cancel or reinforce each other, causing the received signal to fluctuate greatly – a phenomenon known as multipath fading.</a:t>
            </a:r>
          </a:p>
        </p:txBody>
      </p:sp>
      <p:pic>
        <p:nvPicPr>
          <p:cNvPr id="5" name="Picture Placeholder 4" descr="Figure 1-23. Multipath fading. The image illustrates how multipath fading can occur when radio signals reflect off different paths. On the far left is a wireless transmitter. Signals from the wireless transmitter are intended for a cell phone and a wireless laptop on the far right of the image. Radio signals are echoing a devices (desktop computer) on the bottom of the image causing the signals to deflect leading to multiple path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32375" y="1749371"/>
            <a:ext cx="7879250" cy="2986107"/>
          </a:xfrm>
        </p:spPr>
      </p:pic>
    </p:spTree>
    <p:extLst>
      <p:ext uri="{BB962C8B-B14F-4D97-AF65-F5344CB8AC3E}">
        <p14:creationId xmlns:p14="http://schemas.microsoft.com/office/powerpoint/2010/main" val="1617215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Networks (</a:t>
            </a:r>
            <a:r>
              <a:rPr lang="en-US" dirty="0" err="1"/>
              <a:t>WiFi</a:t>
            </a:r>
            <a:r>
              <a:rPr lang="en-US" dirty="0"/>
              <a:t>) </a:t>
            </a:r>
            <a:r>
              <a:rPr lang="en-US" sz="3200" dirty="0"/>
              <a:t>(6 of 6)</a:t>
            </a:r>
            <a:endParaRPr lang="en-US" dirty="0"/>
          </a:p>
        </p:txBody>
      </p:sp>
      <p:sp>
        <p:nvSpPr>
          <p:cNvPr id="3" name="Text Placeholder 2" descr="Figure 24 illustrates how computers wait for a short random interval before transmitting and defer their transmissions if they hear that someone else is already transmitting. However, the fact that a computer does not hear anything does not mean that its transmission will succeed."/>
          <p:cNvSpPr>
            <a:spLocks noGrp="1"/>
          </p:cNvSpPr>
          <p:nvPr>
            <p:ph type="body" idx="1"/>
          </p:nvPr>
        </p:nvSpPr>
        <p:spPr>
          <a:xfrm>
            <a:off x="1403132" y="5580994"/>
            <a:ext cx="6337738" cy="535641"/>
          </a:xfrm>
        </p:spPr>
        <p:txBody>
          <a:bodyPr/>
          <a:lstStyle/>
          <a:p>
            <a:r>
              <a:rPr lang="en-US" dirty="0"/>
              <a:t>The range of a single radio may not cover the entire system.</a:t>
            </a:r>
          </a:p>
        </p:txBody>
      </p:sp>
      <p:pic>
        <p:nvPicPr>
          <p:cNvPr id="6" name="Picture Placeholder 5" descr="Figure 1-24. The range of a single radio may not cover the entire system. The image illustrates how computers wait for a short random interval before transmitting and defer their transmissions if they hear that someone else is already transmitting. However, the fact that a computer does not hear anything does not mean that its transmission will succeed.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3131" y="1651003"/>
            <a:ext cx="6337738" cy="3757373"/>
          </a:xfrm>
        </p:spPr>
      </p:pic>
    </p:spTree>
    <p:extLst>
      <p:ext uri="{BB962C8B-B14F-4D97-AF65-F5344CB8AC3E}">
        <p14:creationId xmlns:p14="http://schemas.microsoft.com/office/powerpoint/2010/main" val="184079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Network Protocols</a:t>
            </a:r>
          </a:p>
        </p:txBody>
      </p:sp>
      <p:sp>
        <p:nvSpPr>
          <p:cNvPr id="3" name="Text Placeholder 2"/>
          <p:cNvSpPr>
            <a:spLocks noGrp="1"/>
          </p:cNvSpPr>
          <p:nvPr>
            <p:ph type="body" idx="1"/>
          </p:nvPr>
        </p:nvSpPr>
        <p:spPr/>
        <p:txBody>
          <a:bodyPr/>
          <a:lstStyle/>
          <a:p>
            <a:r>
              <a:rPr lang="en-US" dirty="0"/>
              <a:t>Design goals</a:t>
            </a:r>
          </a:p>
          <a:p>
            <a:pPr lvl="1"/>
            <a:r>
              <a:rPr lang="en-US" dirty="0"/>
              <a:t>Reliability (ability to recover from errors, faults, or failures)</a:t>
            </a:r>
          </a:p>
          <a:p>
            <a:pPr lvl="1"/>
            <a:r>
              <a:rPr lang="en-US" dirty="0"/>
              <a:t>Resource allocation (sharing access to a common, limited resource)</a:t>
            </a:r>
          </a:p>
          <a:p>
            <a:pPr lvl="1"/>
            <a:r>
              <a:rPr lang="en-US" dirty="0"/>
              <a:t>Evolvability (allowing for incremental deployment of protocol improvements over time)</a:t>
            </a:r>
          </a:p>
          <a:p>
            <a:pPr lvl="1"/>
            <a:r>
              <a:rPr lang="en-US" dirty="0"/>
              <a:t>Security (defending the network against various types of attacks)</a:t>
            </a:r>
          </a:p>
          <a:p>
            <a:r>
              <a:rPr lang="en-US" dirty="0"/>
              <a:t>Network protocol design: layering</a:t>
            </a:r>
          </a:p>
          <a:p>
            <a:r>
              <a:rPr lang="en-US" dirty="0"/>
              <a:t>Connection-oriented vs. connectionless service</a:t>
            </a:r>
          </a:p>
          <a:p>
            <a:r>
              <a:rPr lang="en-US" dirty="0"/>
              <a:t>Specific service primitives</a:t>
            </a:r>
          </a:p>
        </p:txBody>
      </p:sp>
    </p:spTree>
    <p:extLst>
      <p:ext uri="{BB962C8B-B14F-4D97-AF65-F5344CB8AC3E}">
        <p14:creationId xmlns:p14="http://schemas.microsoft.com/office/powerpoint/2010/main" val="169755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(3 of 4)</a:t>
            </a:r>
            <a:endParaRPr lang="en-US" dirty="0"/>
          </a:p>
        </p:txBody>
      </p:sp>
      <p:sp>
        <p:nvSpPr>
          <p:cNvPr id="3" name="Text Placeholder 2"/>
          <p:cNvSpPr>
            <a:spLocks noGrp="1"/>
          </p:cNvSpPr>
          <p:nvPr>
            <p:ph type="body" idx="1"/>
          </p:nvPr>
        </p:nvSpPr>
        <p:spPr>
          <a:xfrm>
            <a:off x="460375" y="4606124"/>
            <a:ext cx="8229600" cy="709062"/>
          </a:xfrm>
        </p:spPr>
        <p:txBody>
          <a:bodyPr/>
          <a:lstStyle/>
          <a:p>
            <a:r>
              <a:rPr lang="en-US" dirty="0"/>
              <a:t>Communication takes the form of the client process sending a message over the network to the server process. The client process then waits for a reply message.</a:t>
            </a:r>
          </a:p>
        </p:txBody>
      </p:sp>
      <p:pic>
        <p:nvPicPr>
          <p:cNvPr id="5" name="Picture Placeholder 4" descr="Figure 1-2. The client-server model involves requests and replies. The image illustrates how communication takes place in the client server model. A series of requests are made by a client machine on the left side of the image and a series of replies are sent by the server on the right side of the image.  The network sits between the client and the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3974" y="2017384"/>
            <a:ext cx="7796052" cy="1866755"/>
          </a:xfrm>
        </p:spPr>
      </p:pic>
    </p:spTree>
    <p:extLst>
      <p:ext uri="{BB962C8B-B14F-4D97-AF65-F5344CB8AC3E}">
        <p14:creationId xmlns:p14="http://schemas.microsoft.com/office/powerpoint/2010/main" val="162802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(1 of 4)</a:t>
            </a:r>
          </a:p>
        </p:txBody>
      </p:sp>
      <p:sp>
        <p:nvSpPr>
          <p:cNvPr id="3" name="Text Placeholder 2"/>
          <p:cNvSpPr>
            <a:spLocks noGrp="1"/>
          </p:cNvSpPr>
          <p:nvPr>
            <p:ph type="body" idx="1"/>
          </p:nvPr>
        </p:nvSpPr>
        <p:spPr/>
        <p:txBody>
          <a:bodyPr/>
          <a:lstStyle/>
          <a:p>
            <a:r>
              <a:rPr lang="en-US" dirty="0"/>
              <a:t>Reliability</a:t>
            </a:r>
          </a:p>
          <a:p>
            <a:pPr lvl="1"/>
            <a:r>
              <a:rPr lang="en-US" dirty="0"/>
              <a:t>Make a network operate correctly even though it is comprised of a collection of components that are themselves unreliable</a:t>
            </a:r>
          </a:p>
          <a:p>
            <a:pPr lvl="2"/>
            <a:r>
              <a:rPr lang="en-US" dirty="0"/>
              <a:t>Error detection finds errors in received information</a:t>
            </a:r>
          </a:p>
          <a:p>
            <a:pPr lvl="2"/>
            <a:r>
              <a:rPr lang="en-US" dirty="0"/>
              <a:t>Error correction corrects a message by recovering the possibly incorrect bits</a:t>
            </a:r>
          </a:p>
          <a:p>
            <a:pPr lvl="1"/>
            <a:r>
              <a:rPr lang="en-US" dirty="0"/>
              <a:t>Find a working path through a network using routing</a:t>
            </a:r>
          </a:p>
          <a:p>
            <a:pPr lvl="2"/>
            <a:r>
              <a:rPr lang="en-US" dirty="0"/>
              <a:t>Routing allows network to automatically make the decision</a:t>
            </a:r>
          </a:p>
        </p:txBody>
      </p:sp>
    </p:spTree>
    <p:extLst>
      <p:ext uri="{BB962C8B-B14F-4D97-AF65-F5344CB8AC3E}">
        <p14:creationId xmlns:p14="http://schemas.microsoft.com/office/powerpoint/2010/main" val="3976404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(2 of 4)</a:t>
            </a:r>
          </a:p>
        </p:txBody>
      </p:sp>
      <p:sp>
        <p:nvSpPr>
          <p:cNvPr id="3" name="Text Placeholder 2"/>
          <p:cNvSpPr>
            <a:spLocks noGrp="1"/>
          </p:cNvSpPr>
          <p:nvPr>
            <p:ph type="body" idx="1"/>
          </p:nvPr>
        </p:nvSpPr>
        <p:spPr/>
        <p:txBody>
          <a:bodyPr/>
          <a:lstStyle/>
          <a:p>
            <a:r>
              <a:rPr lang="en-US" dirty="0"/>
              <a:t>Resource allocation</a:t>
            </a:r>
          </a:p>
          <a:p>
            <a:pPr lvl="1"/>
            <a:r>
              <a:rPr lang="en-US" dirty="0"/>
              <a:t>Scalable designs continue to work well when network gets large</a:t>
            </a:r>
          </a:p>
          <a:p>
            <a:pPr lvl="1"/>
            <a:r>
              <a:rPr lang="en-US" dirty="0"/>
              <a:t>Statistical multiplexing: sharing based on the statistics of demand</a:t>
            </a:r>
          </a:p>
          <a:p>
            <a:r>
              <a:rPr lang="en-US" dirty="0"/>
              <a:t>An allocation problem that occurs at every level</a:t>
            </a:r>
          </a:p>
          <a:p>
            <a:pPr lvl="1"/>
            <a:r>
              <a:rPr lang="en-US" dirty="0"/>
              <a:t>Keeping a fast sender from swamping a slow receiver with data</a:t>
            </a:r>
          </a:p>
          <a:p>
            <a:pPr lvl="1"/>
            <a:r>
              <a:rPr lang="en-US" dirty="0"/>
              <a:t>Use flow control</a:t>
            </a:r>
          </a:p>
          <a:p>
            <a:r>
              <a:rPr lang="en-US" dirty="0"/>
              <a:t>Congestion problem</a:t>
            </a:r>
          </a:p>
          <a:p>
            <a:pPr lvl="1"/>
            <a:r>
              <a:rPr lang="en-US" dirty="0"/>
              <a:t>Occurs when too many computers want to send too much traffic, and the network cannot deliver it all</a:t>
            </a:r>
          </a:p>
          <a:p>
            <a:r>
              <a:rPr lang="en-US" dirty="0"/>
              <a:t>Quality of service reconciles competing demands</a:t>
            </a:r>
          </a:p>
        </p:txBody>
      </p:sp>
    </p:spTree>
    <p:extLst>
      <p:ext uri="{BB962C8B-B14F-4D97-AF65-F5344CB8AC3E}">
        <p14:creationId xmlns:p14="http://schemas.microsoft.com/office/powerpoint/2010/main" val="3746763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(3 of 4)</a:t>
            </a:r>
          </a:p>
        </p:txBody>
      </p:sp>
      <p:sp>
        <p:nvSpPr>
          <p:cNvPr id="3" name="Text Placeholder 2"/>
          <p:cNvSpPr>
            <a:spLocks noGrp="1"/>
          </p:cNvSpPr>
          <p:nvPr>
            <p:ph type="body" idx="1"/>
          </p:nvPr>
        </p:nvSpPr>
        <p:spPr/>
        <p:txBody>
          <a:bodyPr/>
          <a:lstStyle/>
          <a:p>
            <a:pPr marL="414782" indent="-342900"/>
            <a:r>
              <a:rPr lang="en-US" dirty="0"/>
              <a:t>Evolvability</a:t>
            </a:r>
          </a:p>
          <a:p>
            <a:pPr marL="901700" lvl="1" indent="-342900"/>
            <a:r>
              <a:rPr lang="en-US" dirty="0"/>
              <a:t>Design issue concerns the evolution of the network</a:t>
            </a:r>
          </a:p>
          <a:p>
            <a:pPr marL="901700" lvl="1" indent="-342900"/>
            <a:r>
              <a:rPr lang="en-US" dirty="0"/>
              <a:t>Over time, networks grow larger and new designs emerge that need to be connected to the existing network</a:t>
            </a:r>
          </a:p>
          <a:p>
            <a:pPr marL="901700" lvl="1" indent="-342900"/>
            <a:r>
              <a:rPr lang="en-US" dirty="0"/>
              <a:t>Use protocol layering structuring mechanism to support change by dividing the overall problem and hiding implementation details</a:t>
            </a:r>
          </a:p>
          <a:p>
            <a:pPr marL="901700" lvl="1" indent="-342900"/>
            <a:r>
              <a:rPr lang="en-US" dirty="0"/>
              <a:t>Use addressing or naming mechanism to identify the senders and receivers involved in a particular message</a:t>
            </a:r>
          </a:p>
          <a:p>
            <a:pPr marL="901700" lvl="1" indent="-342900"/>
            <a:r>
              <a:rPr lang="en-US" dirty="0"/>
              <a:t>Different network technologies often have different limitations</a:t>
            </a:r>
          </a:p>
          <a:p>
            <a:pPr marL="901700" lvl="1" indent="-342900"/>
            <a:r>
              <a:rPr lang="en-US" dirty="0"/>
              <a:t>Overall topic is called internetworking</a:t>
            </a:r>
          </a:p>
        </p:txBody>
      </p:sp>
    </p:spTree>
    <p:extLst>
      <p:ext uri="{BB962C8B-B14F-4D97-AF65-F5344CB8AC3E}">
        <p14:creationId xmlns:p14="http://schemas.microsoft.com/office/powerpoint/2010/main" val="3719092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(4 of 4)</a:t>
            </a:r>
          </a:p>
        </p:txBody>
      </p:sp>
      <p:sp>
        <p:nvSpPr>
          <p:cNvPr id="3" name="Text Placeholder 2"/>
          <p:cNvSpPr>
            <a:spLocks noGrp="1"/>
          </p:cNvSpPr>
          <p:nvPr>
            <p:ph type="body" idx="1"/>
          </p:nvPr>
        </p:nvSpPr>
        <p:spPr/>
        <p:txBody>
          <a:bodyPr/>
          <a:lstStyle/>
          <a:p>
            <a:pPr marL="414782" indent="-342900"/>
            <a:r>
              <a:rPr lang="en-US" dirty="0"/>
              <a:t>Security</a:t>
            </a:r>
          </a:p>
          <a:p>
            <a:pPr marL="901700" lvl="1" indent="-342900"/>
            <a:r>
              <a:rPr lang="en-US" dirty="0"/>
              <a:t>Confidentiality mechanisms defend against eavesdropping on communications</a:t>
            </a:r>
          </a:p>
          <a:p>
            <a:pPr marL="901700" lvl="1" indent="-342900"/>
            <a:r>
              <a:rPr lang="en-US" dirty="0"/>
              <a:t>Authentication mechanisms prevent someone from impersonating someone else</a:t>
            </a:r>
          </a:p>
          <a:p>
            <a:pPr marL="901700" lvl="1" indent="-342900"/>
            <a:r>
              <a:rPr lang="en-US" dirty="0"/>
              <a:t>Integrity mechanisms prevent surreptitious changes to messages</a:t>
            </a:r>
          </a:p>
        </p:txBody>
      </p:sp>
    </p:spTree>
    <p:extLst>
      <p:ext uri="{BB962C8B-B14F-4D97-AF65-F5344CB8AC3E}">
        <p14:creationId xmlns:p14="http://schemas.microsoft.com/office/powerpoint/2010/main" val="1571798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Protocol Layering (1 of 4)</a:t>
            </a:r>
          </a:p>
        </p:txBody>
      </p:sp>
      <p:sp>
        <p:nvSpPr>
          <p:cNvPr id="3" name="Text Placeholder 2"/>
          <p:cNvSpPr>
            <a:spLocks noGrp="1"/>
          </p:cNvSpPr>
          <p:nvPr>
            <p:ph type="body" idx="1"/>
          </p:nvPr>
        </p:nvSpPr>
        <p:spPr/>
        <p:txBody>
          <a:bodyPr/>
          <a:lstStyle/>
          <a:p>
            <a:r>
              <a:rPr lang="en-US" dirty="0"/>
              <a:t>Networks organized as a stack of layers or levels</a:t>
            </a:r>
          </a:p>
          <a:p>
            <a:pPr lvl="1"/>
            <a:r>
              <a:rPr lang="en-US" dirty="0"/>
              <a:t>Each layer built upon the one below it</a:t>
            </a:r>
          </a:p>
          <a:p>
            <a:r>
              <a:rPr lang="en-US" dirty="0"/>
              <a:t>Communication between corresponding layers </a:t>
            </a:r>
          </a:p>
          <a:p>
            <a:pPr lvl="1"/>
            <a:r>
              <a:rPr lang="en-US" dirty="0"/>
              <a:t>Use a common protocol referred to as a “layer n protocol”</a:t>
            </a:r>
          </a:p>
          <a:p>
            <a:pPr lvl="1"/>
            <a:r>
              <a:rPr lang="en-US" dirty="0"/>
              <a:t>Below layer 1 is the physical medium through which actual communication occurs</a:t>
            </a:r>
          </a:p>
          <a:p>
            <a:pPr lvl="1"/>
            <a:r>
              <a:rPr lang="en-US" dirty="0"/>
              <a:t>Interface lies between each pair of adjacent layers</a:t>
            </a:r>
          </a:p>
          <a:p>
            <a:r>
              <a:rPr lang="en-US" dirty="0"/>
              <a:t>Network architecture: a set of layers and protocols</a:t>
            </a:r>
          </a:p>
          <a:p>
            <a:r>
              <a:rPr lang="en-US" dirty="0"/>
              <a:t>Protocol stack: a list of the protocols used by a certain system, one protocol per layer</a:t>
            </a:r>
          </a:p>
        </p:txBody>
      </p:sp>
    </p:spTree>
    <p:extLst>
      <p:ext uri="{BB962C8B-B14F-4D97-AF65-F5344CB8AC3E}">
        <p14:creationId xmlns:p14="http://schemas.microsoft.com/office/powerpoint/2010/main" val="771578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(2 of 4)</a:t>
            </a:r>
          </a:p>
        </p:txBody>
      </p:sp>
      <p:sp>
        <p:nvSpPr>
          <p:cNvPr id="3" name="Text Placeholder 2"/>
          <p:cNvSpPr>
            <a:spLocks noGrp="1"/>
          </p:cNvSpPr>
          <p:nvPr>
            <p:ph type="body" idx="1"/>
          </p:nvPr>
        </p:nvSpPr>
        <p:spPr>
          <a:xfrm>
            <a:off x="1056288" y="5675586"/>
            <a:ext cx="7252140" cy="756358"/>
          </a:xfrm>
        </p:spPr>
        <p:txBody>
          <a:bodyPr/>
          <a:lstStyle/>
          <a:p>
            <a:r>
              <a:rPr lang="en-US" dirty="0"/>
              <a:t>A five-layer network where the entities comprising the corresponding layers on different machines are called peers.</a:t>
            </a:r>
          </a:p>
        </p:txBody>
      </p:sp>
      <p:pic>
        <p:nvPicPr>
          <p:cNvPr id="6" name="Picture Placeholder 5" descr="Figure 1-25. Layers, protocols, and interfaces.&#10;&#10;The image illustrates a five-layer network. Host 1 on the left side and Host 2 on the right side each have five layers numbered one through five that are known as peers. The corresponding layers on each host communicate by using a protoco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12579" y="1468825"/>
            <a:ext cx="4918841" cy="4255328"/>
          </a:xfrm>
        </p:spPr>
      </p:pic>
    </p:spTree>
    <p:extLst>
      <p:ext uri="{BB962C8B-B14F-4D97-AF65-F5344CB8AC3E}">
        <p14:creationId xmlns:p14="http://schemas.microsoft.com/office/powerpoint/2010/main" val="1966779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(3 of 4)</a:t>
            </a:r>
          </a:p>
        </p:txBody>
      </p:sp>
      <p:sp>
        <p:nvSpPr>
          <p:cNvPr id="3" name="Text Placeholder 2"/>
          <p:cNvSpPr>
            <a:spLocks noGrp="1"/>
          </p:cNvSpPr>
          <p:nvPr>
            <p:ph type="body" idx="1"/>
          </p:nvPr>
        </p:nvSpPr>
        <p:spPr>
          <a:xfrm>
            <a:off x="780391" y="5502166"/>
            <a:ext cx="7583215" cy="582938"/>
          </a:xfrm>
        </p:spPr>
        <p:txBody>
          <a:bodyPr/>
          <a:lstStyle/>
          <a:p>
            <a:r>
              <a:rPr lang="en-US" dirty="0"/>
              <a:t>The philosopher-translator-secretary architecture. This figure provides an analogy to explain the idea of multilayer communication.</a:t>
            </a:r>
          </a:p>
        </p:txBody>
      </p:sp>
      <p:pic>
        <p:nvPicPr>
          <p:cNvPr id="6" name="Picture Placeholder 5" descr="Figure 1-26. The philosopher-translator-secretary architecture. &#10;&#10;This figure provides an analogy to explain the idea of multilayer communication. The analogy revolves around two philosophers (peer processes in layer 3), one of whom speaks Urdu and English and one of  whom speaks Chinese and French. Since they have no common language, they each engage a translator (peer processes at layer 2), each of whom in turn contacts a secretary (peer processes in lay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95898" y="1478983"/>
            <a:ext cx="4352203" cy="3823833"/>
          </a:xfrm>
        </p:spPr>
      </p:pic>
    </p:spTree>
    <p:extLst>
      <p:ext uri="{BB962C8B-B14F-4D97-AF65-F5344CB8AC3E}">
        <p14:creationId xmlns:p14="http://schemas.microsoft.com/office/powerpoint/2010/main" val="147594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(4 of 4)</a:t>
            </a:r>
          </a:p>
        </p:txBody>
      </p:sp>
      <p:sp>
        <p:nvSpPr>
          <p:cNvPr id="3" name="Text Placeholder 2"/>
          <p:cNvSpPr>
            <a:spLocks noGrp="1"/>
          </p:cNvSpPr>
          <p:nvPr>
            <p:ph type="body" idx="1"/>
          </p:nvPr>
        </p:nvSpPr>
        <p:spPr>
          <a:xfrm>
            <a:off x="1103586" y="5735916"/>
            <a:ext cx="7110248" cy="509184"/>
          </a:xfrm>
        </p:spPr>
        <p:txBody>
          <a:bodyPr/>
          <a:lstStyle/>
          <a:p>
            <a:r>
              <a:rPr lang="en-US" dirty="0"/>
              <a:t>An example of information flow supporting virtual communication in layer 5.</a:t>
            </a:r>
          </a:p>
        </p:txBody>
      </p:sp>
      <p:pic>
        <p:nvPicPr>
          <p:cNvPr id="8" name="Picture Placeholder 7" descr="Figure 1-27. Example information flow supporting virtual communication in layer 5. &#10;&#10;This figure illustrates how to provide communication to the top layer of the five-layer network."/>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3945" y="1295399"/>
            <a:ext cx="6716110" cy="4134829"/>
          </a:xfrm>
        </p:spPr>
      </p:pic>
    </p:spTree>
    <p:extLst>
      <p:ext uri="{BB962C8B-B14F-4D97-AF65-F5344CB8AC3E}">
        <p14:creationId xmlns:p14="http://schemas.microsoft.com/office/powerpoint/2010/main" val="3252528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(1 of 4)</a:t>
            </a:r>
          </a:p>
        </p:txBody>
      </p:sp>
      <p:sp>
        <p:nvSpPr>
          <p:cNvPr id="3" name="Text Placeholder 2"/>
          <p:cNvSpPr>
            <a:spLocks noGrp="1"/>
          </p:cNvSpPr>
          <p:nvPr>
            <p:ph type="body" idx="1"/>
          </p:nvPr>
        </p:nvSpPr>
        <p:spPr/>
        <p:txBody>
          <a:bodyPr/>
          <a:lstStyle/>
          <a:p>
            <a:r>
              <a:rPr lang="en-US" dirty="0"/>
              <a:t>Connection-oriented service</a:t>
            </a:r>
          </a:p>
          <a:p>
            <a:pPr lvl="1"/>
            <a:r>
              <a:rPr lang="en-US" dirty="0"/>
              <a:t>Modeled after the telephone system</a:t>
            </a:r>
          </a:p>
          <a:p>
            <a:pPr lvl="1"/>
            <a:r>
              <a:rPr lang="en-US" dirty="0"/>
              <a:t>Service user first establishes a connection, uses the connection, and then releases the connection</a:t>
            </a:r>
          </a:p>
          <a:p>
            <a:pPr lvl="1"/>
            <a:r>
              <a:rPr lang="en-US" dirty="0"/>
              <a:t>Can conduct a negotiation about the parameters to be used</a:t>
            </a:r>
          </a:p>
        </p:txBody>
      </p:sp>
    </p:spTree>
    <p:extLst>
      <p:ext uri="{BB962C8B-B14F-4D97-AF65-F5344CB8AC3E}">
        <p14:creationId xmlns:p14="http://schemas.microsoft.com/office/powerpoint/2010/main" val="212311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(2 of 4)</a:t>
            </a:r>
          </a:p>
        </p:txBody>
      </p:sp>
      <p:sp>
        <p:nvSpPr>
          <p:cNvPr id="3" name="Text Placeholder 2"/>
          <p:cNvSpPr>
            <a:spLocks noGrp="1"/>
          </p:cNvSpPr>
          <p:nvPr>
            <p:ph type="body" idx="1"/>
          </p:nvPr>
        </p:nvSpPr>
        <p:spPr/>
        <p:txBody>
          <a:bodyPr/>
          <a:lstStyle/>
          <a:p>
            <a:r>
              <a:rPr lang="en-US" dirty="0"/>
              <a:t>Connectionless service</a:t>
            </a:r>
          </a:p>
          <a:p>
            <a:pPr lvl="1"/>
            <a:r>
              <a:rPr lang="en-US" dirty="0"/>
              <a:t>Modeled after the postal system</a:t>
            </a:r>
          </a:p>
          <a:p>
            <a:pPr lvl="1"/>
            <a:r>
              <a:rPr lang="en-US" dirty="0"/>
              <a:t>Packet is a message at the network layer</a:t>
            </a:r>
          </a:p>
          <a:p>
            <a:pPr lvl="1"/>
            <a:r>
              <a:rPr lang="en-US" dirty="0"/>
              <a:t>Store-and-forward switching: intermediate nodes receive a message in full before sending it on to the next node</a:t>
            </a:r>
          </a:p>
          <a:p>
            <a:pPr lvl="1"/>
            <a:r>
              <a:rPr lang="en-US" dirty="0"/>
              <a:t>Cut-through switching: transmission of a message at a node starts before it is completely received by the node</a:t>
            </a:r>
          </a:p>
          <a:p>
            <a:pPr lvl="1"/>
            <a:r>
              <a:rPr lang="en-US" dirty="0"/>
              <a:t>Datagram service: Unreliable (not acknowledged) connectionless service</a:t>
            </a:r>
          </a:p>
          <a:p>
            <a:r>
              <a:rPr lang="en-US" dirty="0"/>
              <a:t>Reliability characterizes connection-oriented and connectionless services</a:t>
            </a:r>
          </a:p>
        </p:txBody>
      </p:sp>
    </p:spTree>
    <p:extLst>
      <p:ext uri="{BB962C8B-B14F-4D97-AF65-F5344CB8AC3E}">
        <p14:creationId xmlns:p14="http://schemas.microsoft.com/office/powerpoint/2010/main" val="362502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(4 of 4)</a:t>
            </a:r>
            <a:endParaRPr lang="en-US" dirty="0"/>
          </a:p>
        </p:txBody>
      </p:sp>
      <p:sp>
        <p:nvSpPr>
          <p:cNvPr id="3" name="Text Placeholder 2"/>
          <p:cNvSpPr>
            <a:spLocks noGrp="1"/>
          </p:cNvSpPr>
          <p:nvPr>
            <p:ph type="body" idx="1"/>
          </p:nvPr>
        </p:nvSpPr>
        <p:spPr>
          <a:xfrm>
            <a:off x="701565" y="5423338"/>
            <a:ext cx="7740869" cy="646000"/>
          </a:xfrm>
        </p:spPr>
        <p:txBody>
          <a:bodyPr/>
          <a:lstStyle/>
          <a:p>
            <a:r>
              <a:rPr lang="en-US" dirty="0"/>
              <a:t>In a peer-to-peer system, there are no fixed clients and servers.</a:t>
            </a:r>
          </a:p>
        </p:txBody>
      </p:sp>
      <p:pic>
        <p:nvPicPr>
          <p:cNvPr id="5" name="Picture Placeholder 4" descr="Figure 1-3. In a peer-to-peer system, there are no fixed clients and servers. The image shows only client images connected directly to one another using one way arrows because in a peer-to-peer system, there are no fixed clients and servers, and there is no need to traverse a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01565" y="1714905"/>
            <a:ext cx="7740869" cy="3493726"/>
          </a:xfrm>
        </p:spPr>
      </p:pic>
    </p:spTree>
    <p:extLst>
      <p:ext uri="{BB962C8B-B14F-4D97-AF65-F5344CB8AC3E}">
        <p14:creationId xmlns:p14="http://schemas.microsoft.com/office/powerpoint/2010/main" val="2471301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(3 of 4)</a:t>
            </a:r>
          </a:p>
        </p:txBody>
      </p:sp>
      <p:sp>
        <p:nvSpPr>
          <p:cNvPr id="3" name="Text Placeholder 2"/>
          <p:cNvSpPr>
            <a:spLocks noGrp="1"/>
          </p:cNvSpPr>
          <p:nvPr>
            <p:ph type="body" idx="1"/>
          </p:nvPr>
        </p:nvSpPr>
        <p:spPr/>
        <p:txBody>
          <a:bodyPr/>
          <a:lstStyle/>
          <a:p>
            <a:r>
              <a:rPr lang="en-US" dirty="0"/>
              <a:t>Connection-oriented systems</a:t>
            </a:r>
          </a:p>
          <a:p>
            <a:pPr lvl="1"/>
            <a:r>
              <a:rPr lang="en-US" dirty="0"/>
              <a:t>Reliable message stream (sequence of pages)</a:t>
            </a:r>
          </a:p>
          <a:p>
            <a:pPr lvl="1"/>
            <a:r>
              <a:rPr lang="en-US" dirty="0"/>
              <a:t>Reliable byte stream (movie download)</a:t>
            </a:r>
          </a:p>
          <a:p>
            <a:pPr lvl="1"/>
            <a:r>
              <a:rPr lang="en-US" dirty="0"/>
              <a:t>Unreliable connection (voice over IP)</a:t>
            </a:r>
          </a:p>
          <a:p>
            <a:r>
              <a:rPr lang="en-US" dirty="0"/>
              <a:t>Connectionless systems</a:t>
            </a:r>
          </a:p>
          <a:p>
            <a:pPr lvl="1"/>
            <a:r>
              <a:rPr lang="en-US" dirty="0"/>
              <a:t>Reliable message stream (electronic junk mail)</a:t>
            </a:r>
          </a:p>
          <a:p>
            <a:pPr lvl="1"/>
            <a:r>
              <a:rPr lang="en-US" dirty="0"/>
              <a:t>Reliable byte stream (text messaging)</a:t>
            </a:r>
          </a:p>
          <a:p>
            <a:pPr lvl="1"/>
            <a:r>
              <a:rPr lang="en-US" dirty="0"/>
              <a:t>Unreliable connection (database query)</a:t>
            </a:r>
          </a:p>
        </p:txBody>
      </p:sp>
    </p:spTree>
    <p:extLst>
      <p:ext uri="{BB962C8B-B14F-4D97-AF65-F5344CB8AC3E}">
        <p14:creationId xmlns:p14="http://schemas.microsoft.com/office/powerpoint/2010/main" val="1450483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and Reliability </a:t>
            </a:r>
            <a:r>
              <a:rPr lang="en-US" sz="3200" dirty="0"/>
              <a:t>(4 of 4)</a:t>
            </a:r>
            <a:endParaRPr lang="en-US" dirty="0"/>
          </a:p>
        </p:txBody>
      </p:sp>
      <p:sp>
        <p:nvSpPr>
          <p:cNvPr id="3" name="Text Placeholder 2"/>
          <p:cNvSpPr>
            <a:spLocks noGrp="1"/>
          </p:cNvSpPr>
          <p:nvPr>
            <p:ph type="body" idx="1"/>
          </p:nvPr>
        </p:nvSpPr>
        <p:spPr>
          <a:xfrm>
            <a:off x="804041" y="5568043"/>
            <a:ext cx="7362497" cy="501295"/>
          </a:xfrm>
        </p:spPr>
        <p:txBody>
          <a:bodyPr/>
          <a:lstStyle/>
          <a:p>
            <a:r>
              <a:rPr lang="en-US" dirty="0"/>
              <a:t>Six common connection-oriented and connectionless services.</a:t>
            </a:r>
          </a:p>
        </p:txBody>
      </p:sp>
      <p:pic>
        <p:nvPicPr>
          <p:cNvPr id="6" name="Picture Placeholder 5" descr="Figure 1-28. Six different types of service. &#10;&#10;This figure consists of a table with two columns and seven rows. In row one, the left column is labeled “Service “ and the right column is labeled “Example”. The remaining rows are populated with a description of a service on the left and an example of the service in the right column. The far left indicates that the first three rows describe connection-oriented services and the last three rows are connectionless servic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4041" y="1616252"/>
            <a:ext cx="7535917" cy="3745240"/>
          </a:xfrm>
        </p:spPr>
      </p:pic>
    </p:spTree>
    <p:extLst>
      <p:ext uri="{BB962C8B-B14F-4D97-AF65-F5344CB8AC3E}">
        <p14:creationId xmlns:p14="http://schemas.microsoft.com/office/powerpoint/2010/main" val="215234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Service Primitives (1 of 4)</a:t>
            </a:r>
          </a:p>
        </p:txBody>
      </p:sp>
      <p:sp>
        <p:nvSpPr>
          <p:cNvPr id="3" name="Text Placeholder 2"/>
          <p:cNvSpPr>
            <a:spLocks noGrp="1"/>
          </p:cNvSpPr>
          <p:nvPr>
            <p:ph type="body" idx="1"/>
          </p:nvPr>
        </p:nvSpPr>
        <p:spPr/>
        <p:txBody>
          <a:bodyPr/>
          <a:lstStyle/>
          <a:p>
            <a:r>
              <a:rPr lang="en-US" dirty="0"/>
              <a:t>Service</a:t>
            </a:r>
          </a:p>
          <a:p>
            <a:pPr lvl="1"/>
            <a:r>
              <a:rPr lang="en-US" dirty="0"/>
              <a:t>Formally specified by a set of primitives (operations) available to user processes to access the service</a:t>
            </a:r>
          </a:p>
          <a:p>
            <a:pPr lvl="1"/>
            <a:r>
              <a:rPr lang="en-US" dirty="0"/>
              <a:t>Primitives tell the service to perform some action or report on an action taken by a peer entity</a:t>
            </a:r>
          </a:p>
          <a:p>
            <a:r>
              <a:rPr lang="en-US" dirty="0"/>
              <a:t>Six core primitives</a:t>
            </a:r>
          </a:p>
          <a:p>
            <a:pPr lvl="1"/>
            <a:r>
              <a:rPr lang="en-US" dirty="0"/>
              <a:t>Listen (block waiting for an incoming connection)</a:t>
            </a:r>
          </a:p>
          <a:p>
            <a:pPr lvl="1"/>
            <a:r>
              <a:rPr lang="en-US" dirty="0"/>
              <a:t>Connect (establish a connection with a waiting peer)</a:t>
            </a:r>
          </a:p>
          <a:p>
            <a:pPr lvl="1"/>
            <a:r>
              <a:rPr lang="en-US" dirty="0"/>
              <a:t>Accept (accept an incoming connection from a peer)</a:t>
            </a:r>
          </a:p>
          <a:p>
            <a:pPr lvl="1"/>
            <a:r>
              <a:rPr lang="en-US" dirty="0"/>
              <a:t>Receive (block waiting for an incoming message)</a:t>
            </a:r>
          </a:p>
          <a:p>
            <a:pPr lvl="1"/>
            <a:r>
              <a:rPr lang="en-US" dirty="0"/>
              <a:t>Send (send a message to the peer)</a:t>
            </a:r>
          </a:p>
          <a:p>
            <a:pPr lvl="1"/>
            <a:r>
              <a:rPr lang="en-US" dirty="0"/>
              <a:t>Disconnect (terminate a connection)</a:t>
            </a:r>
          </a:p>
        </p:txBody>
      </p:sp>
    </p:spTree>
    <p:extLst>
      <p:ext uri="{BB962C8B-B14F-4D97-AF65-F5344CB8AC3E}">
        <p14:creationId xmlns:p14="http://schemas.microsoft.com/office/powerpoint/2010/main" val="3856063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(2 of 4)</a:t>
            </a:r>
          </a:p>
        </p:txBody>
      </p:sp>
      <p:sp>
        <p:nvSpPr>
          <p:cNvPr id="3" name="Text Placeholder 2"/>
          <p:cNvSpPr>
            <a:spLocks noGrp="1"/>
          </p:cNvSpPr>
          <p:nvPr>
            <p:ph type="body" idx="1"/>
          </p:nvPr>
        </p:nvSpPr>
        <p:spPr>
          <a:xfrm>
            <a:off x="725214" y="5092649"/>
            <a:ext cx="7835462" cy="504110"/>
          </a:xfrm>
        </p:spPr>
        <p:txBody>
          <a:bodyPr/>
          <a:lstStyle/>
          <a:p>
            <a:r>
              <a:rPr lang="en-US" dirty="0"/>
              <a:t>A minimal example of the service primitives that might provide a reliable byte stream.</a:t>
            </a:r>
          </a:p>
        </p:txBody>
      </p:sp>
      <p:pic>
        <p:nvPicPr>
          <p:cNvPr id="10" name="Picture 9">
            <a:extLst>
              <a:ext uri="{FF2B5EF4-FFF2-40B4-BE49-F238E27FC236}">
                <a16:creationId xmlns:a16="http://schemas.microsoft.com/office/drawing/2014/main" id="{AD42CD2D-B8B0-024B-B04F-C95F8C2A80CF}"/>
              </a:ext>
            </a:extLst>
          </p:cNvPr>
          <p:cNvPicPr>
            <a:picLocks noChangeAspect="1"/>
          </p:cNvPicPr>
          <p:nvPr/>
        </p:nvPicPr>
        <p:blipFill>
          <a:blip r:embed="rId3"/>
          <a:stretch>
            <a:fillRect/>
          </a:stretch>
        </p:blipFill>
        <p:spPr>
          <a:xfrm>
            <a:off x="305655" y="1724064"/>
            <a:ext cx="8532689" cy="3368585"/>
          </a:xfrm>
          <a:prstGeom prst="rect">
            <a:avLst/>
          </a:prstGeom>
        </p:spPr>
      </p:pic>
    </p:spTree>
    <p:extLst>
      <p:ext uri="{BB962C8B-B14F-4D97-AF65-F5344CB8AC3E}">
        <p14:creationId xmlns:p14="http://schemas.microsoft.com/office/powerpoint/2010/main" val="1904251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(3 of 4)</a:t>
            </a:r>
          </a:p>
        </p:txBody>
      </p:sp>
      <p:sp>
        <p:nvSpPr>
          <p:cNvPr id="3" name="Text Placeholder 2"/>
          <p:cNvSpPr>
            <a:spLocks noGrp="1"/>
          </p:cNvSpPr>
          <p:nvPr>
            <p:ph type="body" idx="1"/>
          </p:nvPr>
        </p:nvSpPr>
        <p:spPr>
          <a:xfrm>
            <a:off x="677918" y="5013812"/>
            <a:ext cx="8229600" cy="703684"/>
          </a:xfrm>
        </p:spPr>
        <p:txBody>
          <a:bodyPr/>
          <a:lstStyle/>
          <a:p>
            <a:r>
              <a:rPr lang="en-US" dirty="0"/>
              <a:t>Figure 1-30 briefly summarizes how client-server communication might work with acknowledged datagrams so that we can ignore lost packets.</a:t>
            </a:r>
          </a:p>
        </p:txBody>
      </p:sp>
      <p:pic>
        <p:nvPicPr>
          <p:cNvPr id="5" name="Picture Placeholder 4" descr="Figure 1-30. A simple client-server interaction using acknowledged datagrams. &#10;&#10;The image represents a sketch a simple protocol that implements the service using acknowledged datagrams. The client machine is on the left side and the server machine is on the right side. In the middle is a series of six steps represented by service primitives that provide a simple connection-oriented servi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7918" y="2253868"/>
            <a:ext cx="7788166" cy="2153317"/>
          </a:xfrm>
        </p:spPr>
      </p:pic>
    </p:spTree>
    <p:extLst>
      <p:ext uri="{BB962C8B-B14F-4D97-AF65-F5344CB8AC3E}">
        <p14:creationId xmlns:p14="http://schemas.microsoft.com/office/powerpoint/2010/main" val="433480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(4 of 4)</a:t>
            </a:r>
          </a:p>
        </p:txBody>
      </p:sp>
      <p:sp>
        <p:nvSpPr>
          <p:cNvPr id="3" name="Text Placeholder 2"/>
          <p:cNvSpPr>
            <a:spLocks noGrp="1"/>
          </p:cNvSpPr>
          <p:nvPr>
            <p:ph type="body" idx="1"/>
          </p:nvPr>
        </p:nvSpPr>
        <p:spPr>
          <a:xfrm>
            <a:off x="907057" y="5265876"/>
            <a:ext cx="7062952" cy="535641"/>
          </a:xfrm>
        </p:spPr>
        <p:txBody>
          <a:bodyPr/>
          <a:lstStyle/>
          <a:p>
            <a:r>
              <a:rPr lang="en-US" dirty="0"/>
              <a:t>Entities use protocols in order to implement their service definitions.</a:t>
            </a:r>
          </a:p>
        </p:txBody>
      </p:sp>
      <p:pic>
        <p:nvPicPr>
          <p:cNvPr id="6" name="Picture Placeholder 5" descr="Figure 1-31. The relationship between a service and a protocol. &#10;&#10;This image shows the relationship between a service and a protocol. A service is a set of primitives (operations) that a layer provides to the layer above it. A protocol, in contrast, is a set of rules governing the format and meaning of the packets, or messages that are exchanged by the peer entities within a lay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7057" y="1733604"/>
            <a:ext cx="7329886" cy="3017817"/>
          </a:xfrm>
        </p:spPr>
      </p:pic>
    </p:spTree>
    <p:extLst>
      <p:ext uri="{BB962C8B-B14F-4D97-AF65-F5344CB8AC3E}">
        <p14:creationId xmlns:p14="http://schemas.microsoft.com/office/powerpoint/2010/main" val="2149747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a:t>Reference Models</a:t>
            </a:r>
            <a:endParaRPr lang="en-US" dirty="0"/>
          </a:p>
        </p:txBody>
      </p:sp>
      <p:sp>
        <p:nvSpPr>
          <p:cNvPr id="3" name="Text Placeholder 2"/>
          <p:cNvSpPr>
            <a:spLocks noGrp="1"/>
          </p:cNvSpPr>
          <p:nvPr>
            <p:ph type="body" idx="1"/>
          </p:nvPr>
        </p:nvSpPr>
        <p:spPr/>
        <p:txBody>
          <a:bodyPr/>
          <a:lstStyle/>
          <a:p>
            <a:r>
              <a:rPr lang="en-US" dirty="0"/>
              <a:t>The OSI Reference Model</a:t>
            </a:r>
          </a:p>
          <a:p>
            <a:r>
              <a:rPr lang="en-US" dirty="0"/>
              <a:t>The TCP/IP Reference Model</a:t>
            </a:r>
          </a:p>
          <a:p>
            <a:pPr lvl="1"/>
            <a:r>
              <a:rPr lang="en-US" dirty="0"/>
              <a:t>The Link Layer </a:t>
            </a:r>
          </a:p>
          <a:p>
            <a:pPr lvl="1"/>
            <a:r>
              <a:rPr lang="en-US" dirty="0"/>
              <a:t>The Internet Layer</a:t>
            </a:r>
          </a:p>
          <a:p>
            <a:pPr lvl="1"/>
            <a:r>
              <a:rPr lang="en-US" dirty="0"/>
              <a:t>The Transport Layer</a:t>
            </a:r>
          </a:p>
          <a:p>
            <a:pPr lvl="1"/>
            <a:r>
              <a:rPr lang="en-US" dirty="0"/>
              <a:t>The Application Layer</a:t>
            </a:r>
          </a:p>
          <a:p>
            <a:r>
              <a:rPr lang="en-US" dirty="0"/>
              <a:t>A critique of the OSI model and protocols</a:t>
            </a:r>
          </a:p>
          <a:p>
            <a:r>
              <a:rPr lang="en-US" dirty="0"/>
              <a:t>Critique of the TCP/IP reference model and protocols</a:t>
            </a:r>
          </a:p>
          <a:p>
            <a:r>
              <a:rPr lang="en-US" dirty="0"/>
              <a:t>The model used in this book</a:t>
            </a:r>
          </a:p>
        </p:txBody>
      </p:sp>
    </p:spTree>
    <p:extLst>
      <p:ext uri="{BB962C8B-B14F-4D97-AF65-F5344CB8AC3E}">
        <p14:creationId xmlns:p14="http://schemas.microsoft.com/office/powerpoint/2010/main" val="847320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OSI Reference Model (1 of 2)</a:t>
            </a:r>
          </a:p>
        </p:txBody>
      </p:sp>
      <p:sp>
        <p:nvSpPr>
          <p:cNvPr id="3" name="Text Placeholder 2"/>
          <p:cNvSpPr>
            <a:spLocks noGrp="1"/>
          </p:cNvSpPr>
          <p:nvPr>
            <p:ph type="body" idx="1"/>
          </p:nvPr>
        </p:nvSpPr>
        <p:spPr/>
        <p:txBody>
          <a:bodyPr/>
          <a:lstStyle/>
          <a:p>
            <a:r>
              <a:rPr lang="en-US" dirty="0"/>
              <a:t>Principles for the seven layers</a:t>
            </a:r>
          </a:p>
          <a:p>
            <a:pPr lvl="1"/>
            <a:r>
              <a:rPr lang="en-US" dirty="0"/>
              <a:t>Layers created for different abstractions</a:t>
            </a:r>
          </a:p>
          <a:p>
            <a:pPr lvl="1"/>
            <a:r>
              <a:rPr lang="en-US" dirty="0"/>
              <a:t>Each layer performs well-defined function</a:t>
            </a:r>
          </a:p>
          <a:p>
            <a:pPr lvl="1"/>
            <a:r>
              <a:rPr lang="en-US" dirty="0"/>
              <a:t>Function of layer chosen with definition of international standard protocols in mind</a:t>
            </a:r>
          </a:p>
          <a:p>
            <a:pPr lvl="1"/>
            <a:r>
              <a:rPr lang="en-US" dirty="0"/>
              <a:t>Minimize information flow across interfaces between boundaries</a:t>
            </a:r>
          </a:p>
          <a:p>
            <a:pPr lvl="1"/>
            <a:r>
              <a:rPr lang="en-US" dirty="0"/>
              <a:t>Number of layers should be optimum</a:t>
            </a:r>
          </a:p>
          <a:p>
            <a:r>
              <a:rPr lang="en-US" dirty="0"/>
              <a:t>Three concepts central to the OSI model:</a:t>
            </a:r>
          </a:p>
          <a:p>
            <a:pPr lvl="1"/>
            <a:r>
              <a:rPr lang="en-US" dirty="0"/>
              <a:t>Services</a:t>
            </a:r>
          </a:p>
          <a:p>
            <a:pPr lvl="1"/>
            <a:r>
              <a:rPr lang="en-US" dirty="0"/>
              <a:t>Interfaces</a:t>
            </a:r>
          </a:p>
          <a:p>
            <a:pPr lvl="1"/>
            <a:r>
              <a:rPr lang="en-US" dirty="0"/>
              <a:t>Protocols</a:t>
            </a:r>
          </a:p>
        </p:txBody>
      </p:sp>
    </p:spTree>
    <p:extLst>
      <p:ext uri="{BB962C8B-B14F-4D97-AF65-F5344CB8AC3E}">
        <p14:creationId xmlns:p14="http://schemas.microsoft.com/office/powerpoint/2010/main" val="2958612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Reference Model (2 of 2)</a:t>
            </a:r>
          </a:p>
        </p:txBody>
      </p:sp>
      <p:sp>
        <p:nvSpPr>
          <p:cNvPr id="3" name="Text Placeholder 2"/>
          <p:cNvSpPr>
            <a:spLocks noGrp="1"/>
          </p:cNvSpPr>
          <p:nvPr>
            <p:ph type="body" idx="1"/>
          </p:nvPr>
        </p:nvSpPr>
        <p:spPr>
          <a:xfrm>
            <a:off x="2617075" y="5918979"/>
            <a:ext cx="3909849" cy="454350"/>
          </a:xfrm>
        </p:spPr>
        <p:txBody>
          <a:bodyPr/>
          <a:lstStyle/>
          <a:p>
            <a:r>
              <a:rPr lang="en-US" dirty="0"/>
              <a:t>The OSI model has seven layers.</a:t>
            </a:r>
          </a:p>
        </p:txBody>
      </p:sp>
      <p:pic>
        <p:nvPicPr>
          <p:cNvPr id="6" name="Picture Placeholder 5" descr="Figure 1-32. The OSI reference model. &#10;&#10;The image illustrates the seven layers OSI reference model. Host A on the left and Host B on the right reside on either side. The OSI model layers are outlined for each host. The protocols for communicating across each layer between the two hosts are listed in the middle. Additionally, on the far right, the name of unit exchanged is listed by the Host B layer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74491" y="1485802"/>
            <a:ext cx="4595018" cy="4242773"/>
          </a:xfrm>
        </p:spPr>
      </p:pic>
    </p:spTree>
    <p:extLst>
      <p:ext uri="{BB962C8B-B14F-4D97-AF65-F5344CB8AC3E}">
        <p14:creationId xmlns:p14="http://schemas.microsoft.com/office/powerpoint/2010/main" val="1417044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TCP/IP Reference Model </a:t>
            </a:r>
            <a:r>
              <a:rPr lang="en-US" sz="3200" dirty="0"/>
              <a:t>(1 of 4)</a:t>
            </a:r>
          </a:p>
        </p:txBody>
      </p:sp>
      <p:sp>
        <p:nvSpPr>
          <p:cNvPr id="3" name="Text Placeholder 2"/>
          <p:cNvSpPr>
            <a:spLocks noGrp="1"/>
          </p:cNvSpPr>
          <p:nvPr>
            <p:ph type="body" idx="1"/>
          </p:nvPr>
        </p:nvSpPr>
        <p:spPr/>
        <p:txBody>
          <a:bodyPr/>
          <a:lstStyle/>
          <a:p>
            <a:r>
              <a:rPr lang="en-US" dirty="0"/>
              <a:t>The Link Layer</a:t>
            </a:r>
          </a:p>
          <a:p>
            <a:pPr lvl="1"/>
            <a:r>
              <a:rPr lang="en-US" dirty="0"/>
              <a:t>Lowest layer in the model</a:t>
            </a:r>
          </a:p>
          <a:p>
            <a:pPr lvl="1"/>
            <a:r>
              <a:rPr lang="en-US" dirty="0"/>
              <a:t>Describes what links must do to meet the needs of this connectionless internet layer</a:t>
            </a:r>
          </a:p>
          <a:p>
            <a:r>
              <a:rPr lang="en-US" dirty="0"/>
              <a:t>The Internet Layer</a:t>
            </a:r>
          </a:p>
          <a:p>
            <a:pPr lvl="1"/>
            <a:r>
              <a:rPr lang="en-US" dirty="0"/>
              <a:t>Permits hosts to inject packets into any network and have them travel independently to the destination</a:t>
            </a:r>
          </a:p>
          <a:p>
            <a:pPr lvl="1"/>
            <a:r>
              <a:rPr lang="en-US" dirty="0"/>
              <a:t>Defines an official packet format and protocol called IP (Internet Protocol)</a:t>
            </a:r>
          </a:p>
          <a:p>
            <a:pPr lvl="1"/>
            <a:r>
              <a:rPr lang="en-US" dirty="0"/>
              <a:t>Defines a companion protocol called ICMP (Internet Control Message Protocol) that helps IP function</a:t>
            </a:r>
          </a:p>
        </p:txBody>
      </p:sp>
    </p:spTree>
    <p:extLst>
      <p:ext uri="{BB962C8B-B14F-4D97-AF65-F5344CB8AC3E}">
        <p14:creationId xmlns:p14="http://schemas.microsoft.com/office/powerpoint/2010/main" val="381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Person-to-Person Communication</a:t>
            </a:r>
          </a:p>
        </p:txBody>
      </p:sp>
      <p:sp>
        <p:nvSpPr>
          <p:cNvPr id="3" name="Text Placeholder 2"/>
          <p:cNvSpPr>
            <a:spLocks noGrp="1"/>
          </p:cNvSpPr>
          <p:nvPr>
            <p:ph type="body" idx="1"/>
          </p:nvPr>
        </p:nvSpPr>
        <p:spPr/>
        <p:txBody>
          <a:bodyPr/>
          <a:lstStyle/>
          <a:p>
            <a:r>
              <a:rPr lang="en-US" dirty="0"/>
              <a:t>Instant messaging</a:t>
            </a:r>
          </a:p>
          <a:p>
            <a:pPr lvl="1"/>
            <a:r>
              <a:rPr lang="en-US" dirty="0"/>
              <a:t>Allows two people to type messages at each other in real time</a:t>
            </a:r>
          </a:p>
          <a:p>
            <a:r>
              <a:rPr lang="en-US" dirty="0"/>
              <a:t>Twitter multi-person messaging service</a:t>
            </a:r>
          </a:p>
          <a:p>
            <a:pPr lvl="1"/>
            <a:r>
              <a:rPr lang="en-US" dirty="0"/>
              <a:t>Allows people to send short messages to their circle of friends or other followers or the whole world</a:t>
            </a:r>
          </a:p>
          <a:p>
            <a:r>
              <a:rPr lang="en-US" dirty="0"/>
              <a:t>Social network applications</a:t>
            </a:r>
          </a:p>
          <a:p>
            <a:pPr lvl="1"/>
            <a:r>
              <a:rPr lang="en-US" dirty="0"/>
              <a:t>Information flow driven by the relationships that people declare between each other</a:t>
            </a:r>
          </a:p>
          <a:p>
            <a:r>
              <a:rPr lang="en-US" dirty="0"/>
              <a:t>Wiki content is a collaborative Web site the members of a community edit</a:t>
            </a:r>
          </a:p>
        </p:txBody>
      </p:sp>
    </p:spTree>
    <p:extLst>
      <p:ext uri="{BB962C8B-B14F-4D97-AF65-F5344CB8AC3E}">
        <p14:creationId xmlns:p14="http://schemas.microsoft.com/office/powerpoint/2010/main" val="1957303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TCP/IP Reference Model </a:t>
            </a:r>
            <a:r>
              <a:rPr lang="en-US" sz="3200" dirty="0"/>
              <a:t>(2 of 4)</a:t>
            </a:r>
          </a:p>
        </p:txBody>
      </p:sp>
      <p:sp>
        <p:nvSpPr>
          <p:cNvPr id="3" name="Text Placeholder 2"/>
          <p:cNvSpPr>
            <a:spLocks noGrp="1"/>
          </p:cNvSpPr>
          <p:nvPr>
            <p:ph type="body" idx="1"/>
          </p:nvPr>
        </p:nvSpPr>
        <p:spPr/>
        <p:txBody>
          <a:bodyPr/>
          <a:lstStyle/>
          <a:p>
            <a:r>
              <a:rPr lang="en-US" dirty="0"/>
              <a:t>The Transport Layer</a:t>
            </a:r>
          </a:p>
          <a:p>
            <a:pPr lvl="1"/>
            <a:r>
              <a:rPr lang="en-US" dirty="0"/>
              <a:t>The layer above the internet layer in the TCP/IP model</a:t>
            </a:r>
          </a:p>
          <a:p>
            <a:pPr lvl="1"/>
            <a:r>
              <a:rPr lang="en-US" dirty="0"/>
              <a:t>Uses two end-to-end transport protocols</a:t>
            </a:r>
          </a:p>
          <a:p>
            <a:pPr lvl="2"/>
            <a:r>
              <a:rPr lang="en-US" dirty="0"/>
              <a:t>TCP (Transmission Control Protocol)</a:t>
            </a:r>
          </a:p>
          <a:p>
            <a:pPr lvl="2"/>
            <a:r>
              <a:rPr lang="en-US" dirty="0"/>
              <a:t>UDP (User Datagram Protocol)</a:t>
            </a:r>
          </a:p>
          <a:p>
            <a:r>
              <a:rPr lang="en-US" dirty="0"/>
              <a:t>The Application Layer</a:t>
            </a:r>
          </a:p>
          <a:p>
            <a:pPr lvl="1"/>
            <a:r>
              <a:rPr lang="en-US" dirty="0"/>
              <a:t> Contains all the higher-level protocols</a:t>
            </a:r>
          </a:p>
        </p:txBody>
      </p:sp>
    </p:spTree>
    <p:extLst>
      <p:ext uri="{BB962C8B-B14F-4D97-AF65-F5344CB8AC3E}">
        <p14:creationId xmlns:p14="http://schemas.microsoft.com/office/powerpoint/2010/main" val="567290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Reference Model </a:t>
            </a:r>
            <a:r>
              <a:rPr lang="en-US" sz="3200" dirty="0"/>
              <a:t>(3 of 4)</a:t>
            </a:r>
            <a:endParaRPr lang="en-US" dirty="0"/>
          </a:p>
        </p:txBody>
      </p:sp>
      <p:sp>
        <p:nvSpPr>
          <p:cNvPr id="3" name="Text Placeholder 2"/>
          <p:cNvSpPr>
            <a:spLocks noGrp="1"/>
          </p:cNvSpPr>
          <p:nvPr>
            <p:ph type="body" idx="1"/>
          </p:nvPr>
        </p:nvSpPr>
        <p:spPr>
          <a:xfrm>
            <a:off x="1411014" y="5570478"/>
            <a:ext cx="5502166" cy="548782"/>
          </a:xfrm>
        </p:spPr>
        <p:txBody>
          <a:bodyPr/>
          <a:lstStyle/>
          <a:p>
            <a:r>
              <a:rPr lang="en-US" dirty="0"/>
              <a:t>The TCP/IP layers loosely align with the OSI model.</a:t>
            </a:r>
          </a:p>
        </p:txBody>
      </p:sp>
      <p:pic>
        <p:nvPicPr>
          <p:cNvPr id="6" name="Picture Placeholder 5" descr="Figure 1-33. The TCP/IP reference model. &#10;&#10;The image illustrates the TCP/IP reference model as compared to the OSI reference model. The OSI model is represented as a rectangular image on the left evenly divided into seven equal boxes for each OSI model layer. The TCP/IP model is represented as a rectangular image on the right evenly divided into seven equal boxes. This time only four of the seven boxes are used to identify the four TCP/IP layers, and they line up next to their corresponding OSI model layers. Three boxes on the TCP/IP side are “greyed out” to represent empty space not used in the TCP/IP model.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11014" y="1523910"/>
            <a:ext cx="6321972" cy="3768135"/>
          </a:xfrm>
        </p:spPr>
      </p:pic>
    </p:spTree>
    <p:extLst>
      <p:ext uri="{BB962C8B-B14F-4D97-AF65-F5344CB8AC3E}">
        <p14:creationId xmlns:p14="http://schemas.microsoft.com/office/powerpoint/2010/main" val="84945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Reference Model </a:t>
            </a:r>
            <a:r>
              <a:rPr lang="en-US" sz="3200" dirty="0"/>
              <a:t>(4 of 4)</a:t>
            </a:r>
            <a:endParaRPr lang="en-US" dirty="0"/>
          </a:p>
        </p:txBody>
      </p:sp>
      <p:sp>
        <p:nvSpPr>
          <p:cNvPr id="3" name="Text Placeholder 2" descr="Figure 1-34 illustrates the TCP/IP model with some protocols we will study."/>
          <p:cNvSpPr>
            <a:spLocks noGrp="1"/>
          </p:cNvSpPr>
          <p:nvPr>
            <p:ph type="body" idx="1"/>
          </p:nvPr>
        </p:nvSpPr>
        <p:spPr>
          <a:xfrm>
            <a:off x="552702" y="5328111"/>
            <a:ext cx="8038596" cy="409517"/>
          </a:xfrm>
        </p:spPr>
        <p:txBody>
          <a:bodyPr/>
          <a:lstStyle/>
          <a:p>
            <a:r>
              <a:rPr lang="en-US" dirty="0"/>
              <a:t>The relation of IP, TCP, and UDP protocols are illustrated. We will study these.</a:t>
            </a:r>
          </a:p>
        </p:txBody>
      </p:sp>
      <p:pic>
        <p:nvPicPr>
          <p:cNvPr id="5" name="Picture Placeholder 4" descr="Figure 1-34. The TCP/IP model with some protocols we will study. &#10;&#10;The image illustrates the TCP/IP model with some additional protocols we will study. The layer names are provided on the fare left side of the image. In the center is a rectangle divided horizontally into 4 rows to correspond to each layer. Within the rows are the names of the additional protocols we will study in later chapters of the boo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52702" y="1859729"/>
            <a:ext cx="8038596" cy="3108811"/>
          </a:xfrm>
        </p:spPr>
      </p:pic>
    </p:spTree>
    <p:extLst>
      <p:ext uri="{BB962C8B-B14F-4D97-AF65-F5344CB8AC3E}">
        <p14:creationId xmlns:p14="http://schemas.microsoft.com/office/powerpoint/2010/main" val="2130761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 Critique of the OSI Model and Protocols</a:t>
            </a:r>
            <a:br>
              <a:rPr lang="en-US" dirty="0"/>
            </a:br>
            <a:r>
              <a:rPr lang="en-US" dirty="0"/>
              <a:t>(1 of 2)</a:t>
            </a:r>
          </a:p>
        </p:txBody>
      </p:sp>
      <p:sp>
        <p:nvSpPr>
          <p:cNvPr id="3" name="Text Placeholder 2"/>
          <p:cNvSpPr>
            <a:spLocks noGrp="1"/>
          </p:cNvSpPr>
          <p:nvPr>
            <p:ph type="body" idx="1"/>
          </p:nvPr>
        </p:nvSpPr>
        <p:spPr/>
        <p:txBody>
          <a:bodyPr/>
          <a:lstStyle/>
          <a:p>
            <a:r>
              <a:rPr lang="en-US" dirty="0"/>
              <a:t>Bad timing</a:t>
            </a:r>
          </a:p>
          <a:p>
            <a:pPr lvl="1"/>
            <a:r>
              <a:rPr lang="en-US" dirty="0"/>
              <a:t>Competing TCP/IP protocols were already in widespread use</a:t>
            </a:r>
          </a:p>
          <a:p>
            <a:r>
              <a:rPr lang="en-US" dirty="0"/>
              <a:t>Bad design</a:t>
            </a:r>
          </a:p>
          <a:p>
            <a:pPr lvl="1"/>
            <a:r>
              <a:rPr lang="en-US" dirty="0"/>
              <a:t>Both the model and the protocols are flawed</a:t>
            </a:r>
          </a:p>
          <a:p>
            <a:r>
              <a:rPr lang="en-US" dirty="0"/>
              <a:t>Bad implementations</a:t>
            </a:r>
          </a:p>
          <a:p>
            <a:pPr lvl="1"/>
            <a:r>
              <a:rPr lang="en-US" dirty="0"/>
              <a:t>Initial implementations were huge, unwieldy, and slow</a:t>
            </a:r>
          </a:p>
          <a:p>
            <a:r>
              <a:rPr lang="en-US" dirty="0"/>
              <a:t>Bad politics</a:t>
            </a:r>
          </a:p>
          <a:p>
            <a:pPr lvl="1"/>
            <a:r>
              <a:rPr lang="en-US" dirty="0"/>
              <a:t>Widely thought to be the creature of the European telecommunication ministries, the European Community, and later the U.S. Government</a:t>
            </a:r>
          </a:p>
        </p:txBody>
      </p:sp>
    </p:spTree>
    <p:extLst>
      <p:ext uri="{BB962C8B-B14F-4D97-AF65-F5344CB8AC3E}">
        <p14:creationId xmlns:p14="http://schemas.microsoft.com/office/powerpoint/2010/main" val="3854222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Critique of the OSI Model and Protocols</a:t>
            </a:r>
            <a:br>
              <a:rPr lang="en-US" dirty="0"/>
            </a:br>
            <a:r>
              <a:rPr lang="en-US" dirty="0"/>
              <a:t>(2 of 2)</a:t>
            </a:r>
          </a:p>
        </p:txBody>
      </p:sp>
      <p:sp>
        <p:nvSpPr>
          <p:cNvPr id="3" name="Text Placeholder 2"/>
          <p:cNvSpPr>
            <a:spLocks noGrp="1"/>
          </p:cNvSpPr>
          <p:nvPr>
            <p:ph type="body" idx="1"/>
          </p:nvPr>
        </p:nvSpPr>
        <p:spPr>
          <a:xfrm>
            <a:off x="588861" y="5366335"/>
            <a:ext cx="8229600" cy="561113"/>
          </a:xfrm>
        </p:spPr>
        <p:txBody>
          <a:bodyPr/>
          <a:lstStyle/>
          <a:p>
            <a:r>
              <a:rPr lang="en-US" dirty="0"/>
              <a:t>To prevent bad timing, it is essential that the standards be written in the trough in between the tops of the waves known as the two ‘‘elephants."</a:t>
            </a:r>
          </a:p>
        </p:txBody>
      </p:sp>
      <p:pic>
        <p:nvPicPr>
          <p:cNvPr id="6" name="Picture Placeholder 5" descr="Figure 1-35. The apocalypse of the two elephants. &#10;&#10;This figure illustrates the wave measuring activity on the &quot;Y&quot; axis versus time on the &quot;X&quot; axis. To prevent bad timing, It is essential that the standards be written in the trough in between the tops of the waves known as the two ‘‘elephants.&quo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8861" y="1752653"/>
            <a:ext cx="7966277" cy="3298318"/>
          </a:xfrm>
        </p:spPr>
      </p:pic>
    </p:spTree>
    <p:extLst>
      <p:ext uri="{BB962C8B-B14F-4D97-AF65-F5344CB8AC3E}">
        <p14:creationId xmlns:p14="http://schemas.microsoft.com/office/powerpoint/2010/main" val="378676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 Critique of the TCP/IP Reference Model and Protocols</a:t>
            </a:r>
          </a:p>
        </p:txBody>
      </p:sp>
      <p:sp>
        <p:nvSpPr>
          <p:cNvPr id="3" name="Text Placeholder 2"/>
          <p:cNvSpPr>
            <a:spLocks noGrp="1"/>
          </p:cNvSpPr>
          <p:nvPr>
            <p:ph type="body" idx="1"/>
          </p:nvPr>
        </p:nvSpPr>
        <p:spPr/>
        <p:txBody>
          <a:bodyPr/>
          <a:lstStyle/>
          <a:p>
            <a:r>
              <a:rPr lang="en-US" dirty="0"/>
              <a:t>Model does not clearly distinguish the concepts of services, interfaces, and protocols</a:t>
            </a:r>
          </a:p>
          <a:p>
            <a:r>
              <a:rPr lang="en-US" dirty="0"/>
              <a:t>Model is not at all general</a:t>
            </a:r>
          </a:p>
          <a:p>
            <a:pPr lvl="1"/>
            <a:r>
              <a:rPr lang="en-US" dirty="0"/>
              <a:t>Poorly suited to describing any other protocol stack</a:t>
            </a:r>
          </a:p>
          <a:p>
            <a:r>
              <a:rPr lang="en-US" dirty="0"/>
              <a:t>The link layer is not really a layer at all in the normal sense of the term</a:t>
            </a:r>
          </a:p>
          <a:p>
            <a:r>
              <a:rPr lang="en-US" dirty="0"/>
              <a:t>Model does not distinguish between the physical and data link layers</a:t>
            </a:r>
          </a:p>
          <a:p>
            <a:r>
              <a:rPr lang="en-US" dirty="0"/>
              <a:t>Other protocol implementations were distributed free</a:t>
            </a:r>
          </a:p>
        </p:txBody>
      </p:sp>
    </p:spTree>
    <p:extLst>
      <p:ext uri="{BB962C8B-B14F-4D97-AF65-F5344CB8AC3E}">
        <p14:creationId xmlns:p14="http://schemas.microsoft.com/office/powerpoint/2010/main" val="3342907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Used in This Book</a:t>
            </a:r>
            <a:br>
              <a:rPr lang="en-US" dirty="0"/>
            </a:br>
            <a:endParaRPr lang="en-US" dirty="0"/>
          </a:p>
        </p:txBody>
      </p:sp>
      <p:sp>
        <p:nvSpPr>
          <p:cNvPr id="3" name="Text Placeholder 2"/>
          <p:cNvSpPr>
            <a:spLocks noGrp="1"/>
          </p:cNvSpPr>
          <p:nvPr>
            <p:ph type="body" idx="1"/>
          </p:nvPr>
        </p:nvSpPr>
        <p:spPr>
          <a:xfrm>
            <a:off x="1072055" y="5400800"/>
            <a:ext cx="6999890" cy="724828"/>
          </a:xfrm>
        </p:spPr>
        <p:txBody>
          <a:bodyPr/>
          <a:lstStyle/>
          <a:p>
            <a:r>
              <a:rPr lang="en-US" dirty="0"/>
              <a:t>This model has five layers, running from the physical layer up through the link, network and transport layers to the application layer.</a:t>
            </a:r>
          </a:p>
        </p:txBody>
      </p:sp>
      <p:pic>
        <p:nvPicPr>
          <p:cNvPr id="10" name="Picture 9">
            <a:extLst>
              <a:ext uri="{FF2B5EF4-FFF2-40B4-BE49-F238E27FC236}">
                <a16:creationId xmlns:a16="http://schemas.microsoft.com/office/drawing/2014/main" id="{BC240166-24CF-F34D-B5C9-4E1C5EB3F19D}"/>
              </a:ext>
            </a:extLst>
          </p:cNvPr>
          <p:cNvPicPr>
            <a:picLocks noChangeAspect="1"/>
          </p:cNvPicPr>
          <p:nvPr/>
        </p:nvPicPr>
        <p:blipFill>
          <a:blip r:embed="rId2"/>
          <a:stretch>
            <a:fillRect/>
          </a:stretch>
        </p:blipFill>
        <p:spPr>
          <a:xfrm>
            <a:off x="2157984" y="1481560"/>
            <a:ext cx="4093706" cy="3919240"/>
          </a:xfrm>
          <a:prstGeom prst="rect">
            <a:avLst/>
          </a:prstGeom>
        </p:spPr>
      </p:pic>
    </p:spTree>
    <p:extLst>
      <p:ext uri="{BB962C8B-B14F-4D97-AF65-F5344CB8AC3E}">
        <p14:creationId xmlns:p14="http://schemas.microsoft.com/office/powerpoint/2010/main" val="407696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Standardization</a:t>
            </a:r>
          </a:p>
        </p:txBody>
      </p:sp>
      <p:sp>
        <p:nvSpPr>
          <p:cNvPr id="3" name="Text Placeholder 2"/>
          <p:cNvSpPr>
            <a:spLocks noGrp="1"/>
          </p:cNvSpPr>
          <p:nvPr>
            <p:ph type="body" idx="1"/>
          </p:nvPr>
        </p:nvSpPr>
        <p:spPr/>
        <p:txBody>
          <a:bodyPr/>
          <a:lstStyle/>
          <a:p>
            <a:r>
              <a:rPr lang="en-US" dirty="0"/>
              <a:t>Standardization and open source</a:t>
            </a:r>
          </a:p>
          <a:p>
            <a:r>
              <a:rPr lang="en-US" dirty="0"/>
              <a:t>Who’s who in the telecommunications world</a:t>
            </a:r>
          </a:p>
          <a:p>
            <a:r>
              <a:rPr lang="en-US" dirty="0"/>
              <a:t>Who’s who in the international standards world</a:t>
            </a:r>
          </a:p>
          <a:p>
            <a:r>
              <a:rPr lang="en-US" dirty="0"/>
              <a:t>Who’s who in the Internet standards world</a:t>
            </a:r>
          </a:p>
        </p:txBody>
      </p:sp>
    </p:spTree>
    <p:extLst>
      <p:ext uri="{BB962C8B-B14F-4D97-AF65-F5344CB8AC3E}">
        <p14:creationId xmlns:p14="http://schemas.microsoft.com/office/powerpoint/2010/main" val="1061848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Standardization and Open Source</a:t>
            </a:r>
          </a:p>
        </p:txBody>
      </p:sp>
      <p:sp>
        <p:nvSpPr>
          <p:cNvPr id="3" name="Text Placeholder 2"/>
          <p:cNvSpPr>
            <a:spLocks noGrp="1"/>
          </p:cNvSpPr>
          <p:nvPr>
            <p:ph type="body" idx="1"/>
          </p:nvPr>
        </p:nvSpPr>
        <p:spPr/>
        <p:txBody>
          <a:bodyPr/>
          <a:lstStyle/>
          <a:p>
            <a:r>
              <a:rPr lang="en-US" dirty="0"/>
              <a:t>Standards define what is needed for interoperability</a:t>
            </a:r>
          </a:p>
          <a:p>
            <a:pPr lvl="1"/>
            <a:r>
              <a:rPr lang="en-US" dirty="0"/>
              <a:t>No more, no less</a:t>
            </a:r>
          </a:p>
          <a:p>
            <a:r>
              <a:rPr lang="en-US" dirty="0"/>
              <a:t>WiFi Alliance</a:t>
            </a:r>
          </a:p>
          <a:p>
            <a:pPr lvl="1"/>
            <a:r>
              <a:rPr lang="en-US" dirty="0"/>
              <a:t>Interoperability within the 802.11 standard</a:t>
            </a:r>
          </a:p>
          <a:p>
            <a:r>
              <a:rPr lang="en-US" dirty="0"/>
              <a:t>ONF (Open Networking Foundation)</a:t>
            </a:r>
          </a:p>
          <a:p>
            <a:pPr lvl="1"/>
            <a:r>
              <a:rPr lang="en-US" dirty="0"/>
              <a:t>Interoperability of protocols to control programmable network switches</a:t>
            </a:r>
          </a:p>
          <a:p>
            <a:r>
              <a:rPr lang="en-US" dirty="0"/>
              <a:t>Two categories of standards</a:t>
            </a:r>
          </a:p>
          <a:p>
            <a:pPr lvl="1"/>
            <a:r>
              <a:rPr lang="en-US" dirty="0"/>
              <a:t>De facto standards just happened, without any formal plan</a:t>
            </a:r>
          </a:p>
          <a:p>
            <a:pPr lvl="1"/>
            <a:r>
              <a:rPr lang="en-US" dirty="0"/>
              <a:t>De jure standards are adopted through the rules of some formal standardization body</a:t>
            </a:r>
          </a:p>
        </p:txBody>
      </p:sp>
    </p:spTree>
    <p:extLst>
      <p:ext uri="{BB962C8B-B14F-4D97-AF65-F5344CB8AC3E}">
        <p14:creationId xmlns:p14="http://schemas.microsoft.com/office/powerpoint/2010/main" val="671154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Telecommunications World</a:t>
            </a:r>
          </a:p>
        </p:txBody>
      </p:sp>
      <p:sp>
        <p:nvSpPr>
          <p:cNvPr id="3" name="Text Placeholder 2"/>
          <p:cNvSpPr>
            <a:spLocks noGrp="1"/>
          </p:cNvSpPr>
          <p:nvPr>
            <p:ph type="body" idx="1"/>
          </p:nvPr>
        </p:nvSpPr>
        <p:spPr/>
        <p:txBody>
          <a:bodyPr/>
          <a:lstStyle/>
          <a:p>
            <a:r>
              <a:rPr lang="en-US" dirty="0"/>
              <a:t>Two extremes</a:t>
            </a:r>
          </a:p>
          <a:p>
            <a:pPr lvl="1"/>
            <a:r>
              <a:rPr lang="en-US" dirty="0"/>
              <a:t>Small privately owned telephone companies</a:t>
            </a:r>
          </a:p>
          <a:p>
            <a:pPr lvl="1"/>
            <a:r>
              <a:rPr lang="en-US" dirty="0"/>
              <a:t>National government has a complete legal monopoly on all communication</a:t>
            </a:r>
          </a:p>
          <a:p>
            <a:r>
              <a:rPr lang="en-US" dirty="0"/>
              <a:t>PTT (Post, Telegraph &amp; Telephone administration)</a:t>
            </a:r>
          </a:p>
          <a:p>
            <a:pPr lvl="1"/>
            <a:r>
              <a:rPr lang="en-US" dirty="0"/>
              <a:t>Branch of government having telecommunication authority</a:t>
            </a:r>
          </a:p>
          <a:p>
            <a:r>
              <a:rPr lang="en-US" dirty="0"/>
              <a:t>ITU (International Telecommunication Union)</a:t>
            </a:r>
          </a:p>
          <a:p>
            <a:pPr lvl="1"/>
            <a:r>
              <a:rPr lang="en-US" dirty="0"/>
              <a:t>United Nations agency</a:t>
            </a:r>
          </a:p>
          <a:p>
            <a:pPr lvl="1"/>
            <a:r>
              <a:rPr lang="en-US" dirty="0"/>
              <a:t>ITU-T: Telecommunications Standardization Sector</a:t>
            </a:r>
          </a:p>
        </p:txBody>
      </p:sp>
    </p:spTree>
    <p:extLst>
      <p:ext uri="{BB962C8B-B14F-4D97-AF65-F5344CB8AC3E}">
        <p14:creationId xmlns:p14="http://schemas.microsoft.com/office/powerpoint/2010/main" val="397925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Electronic Commerce </a:t>
            </a:r>
            <a:r>
              <a:rPr lang="en-US" sz="3200" dirty="0"/>
              <a:t>(1 of 2)</a:t>
            </a:r>
          </a:p>
        </p:txBody>
      </p:sp>
      <p:sp>
        <p:nvSpPr>
          <p:cNvPr id="3" name="Text Placeholder 2"/>
          <p:cNvSpPr>
            <a:spLocks noGrp="1"/>
          </p:cNvSpPr>
          <p:nvPr>
            <p:ph type="body" idx="1"/>
          </p:nvPr>
        </p:nvSpPr>
        <p:spPr/>
        <p:txBody>
          <a:bodyPr/>
          <a:lstStyle/>
          <a:p>
            <a:r>
              <a:rPr lang="en-US" dirty="0"/>
              <a:t>Online shopping and financial institution transactions follow client-server model</a:t>
            </a:r>
          </a:p>
          <a:p>
            <a:r>
              <a:rPr lang="en-US" dirty="0"/>
              <a:t>Online auctions follow peer-to-peer model</a:t>
            </a:r>
          </a:p>
          <a:p>
            <a:pPr lvl="1"/>
            <a:r>
              <a:rPr lang="en-US" dirty="0"/>
              <a:t>Consumers act as buyers and sellers</a:t>
            </a:r>
          </a:p>
          <a:p>
            <a:pPr lvl="1"/>
            <a:r>
              <a:rPr lang="en-US" dirty="0"/>
              <a:t>Central server holds the database of products for sale</a:t>
            </a:r>
          </a:p>
        </p:txBody>
      </p:sp>
    </p:spTree>
    <p:extLst>
      <p:ext uri="{BB962C8B-B14F-4D97-AF65-F5344CB8AC3E}">
        <p14:creationId xmlns:p14="http://schemas.microsoft.com/office/powerpoint/2010/main" val="11301186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International Standards World (1 of 2)</a:t>
            </a:r>
          </a:p>
        </p:txBody>
      </p:sp>
      <p:sp>
        <p:nvSpPr>
          <p:cNvPr id="3" name="Text Placeholder 2"/>
          <p:cNvSpPr>
            <a:spLocks noGrp="1"/>
          </p:cNvSpPr>
          <p:nvPr>
            <p:ph type="body" idx="1"/>
          </p:nvPr>
        </p:nvSpPr>
        <p:spPr/>
        <p:txBody>
          <a:bodyPr/>
          <a:lstStyle/>
          <a:p>
            <a:r>
              <a:rPr lang="en-US" dirty="0"/>
              <a:t>ISO (International Standards Organization)</a:t>
            </a:r>
          </a:p>
          <a:p>
            <a:pPr lvl="1"/>
            <a:r>
              <a:rPr lang="en-US" dirty="0"/>
              <a:t>Publishes and produces international standards</a:t>
            </a:r>
          </a:p>
          <a:p>
            <a:r>
              <a:rPr lang="en-US" dirty="0"/>
              <a:t>NIST (National Institute of Standards and Technology)</a:t>
            </a:r>
          </a:p>
          <a:p>
            <a:pPr lvl="1"/>
            <a:r>
              <a:rPr lang="en-US" dirty="0"/>
              <a:t>Part of the U.S. Department of Commerce</a:t>
            </a:r>
          </a:p>
          <a:p>
            <a:r>
              <a:rPr lang="en-US" dirty="0"/>
              <a:t>IEEE (Institute of Electrical and Electronics Engineers)</a:t>
            </a:r>
          </a:p>
          <a:p>
            <a:pPr lvl="1"/>
            <a:r>
              <a:rPr lang="en-US" dirty="0"/>
              <a:t>The largest professional organization in the world</a:t>
            </a:r>
          </a:p>
          <a:p>
            <a:pPr lvl="1"/>
            <a:r>
              <a:rPr lang="en-US" dirty="0"/>
              <a:t>IEEE’s 802 committee has standardized many kinds of LANs</a:t>
            </a:r>
          </a:p>
        </p:txBody>
      </p:sp>
    </p:spTree>
    <p:extLst>
      <p:ext uri="{BB962C8B-B14F-4D97-AF65-F5344CB8AC3E}">
        <p14:creationId xmlns:p14="http://schemas.microsoft.com/office/powerpoint/2010/main" val="3142939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Who in the International Standards World (2 of 2)</a:t>
            </a:r>
          </a:p>
        </p:txBody>
      </p:sp>
      <p:sp>
        <p:nvSpPr>
          <p:cNvPr id="3" name="Text Placeholder 2"/>
          <p:cNvSpPr>
            <a:spLocks noGrp="1"/>
          </p:cNvSpPr>
          <p:nvPr>
            <p:ph type="body" idx="1"/>
          </p:nvPr>
        </p:nvSpPr>
        <p:spPr>
          <a:xfrm>
            <a:off x="740980" y="5825165"/>
            <a:ext cx="8229600" cy="488345"/>
          </a:xfrm>
        </p:spPr>
        <p:txBody>
          <a:bodyPr/>
          <a:lstStyle/>
          <a:p>
            <a:r>
              <a:rPr lang="en-US" dirty="0"/>
              <a:t>The important ones are marked with *. The ones marked with † gave up and stopped.</a:t>
            </a:r>
          </a:p>
        </p:txBody>
      </p:sp>
      <p:pic>
        <p:nvPicPr>
          <p:cNvPr id="7" name="Picture 6">
            <a:extLst>
              <a:ext uri="{FF2B5EF4-FFF2-40B4-BE49-F238E27FC236}">
                <a16:creationId xmlns:a16="http://schemas.microsoft.com/office/drawing/2014/main" id="{CCAAADBB-73AE-534B-9234-95F5DCFF7A61}"/>
              </a:ext>
            </a:extLst>
          </p:cNvPr>
          <p:cNvPicPr>
            <a:picLocks noChangeAspect="1"/>
          </p:cNvPicPr>
          <p:nvPr/>
        </p:nvPicPr>
        <p:blipFill>
          <a:blip r:embed="rId3"/>
          <a:stretch>
            <a:fillRect/>
          </a:stretch>
        </p:blipFill>
        <p:spPr>
          <a:xfrm>
            <a:off x="2107960" y="1274064"/>
            <a:ext cx="4756136" cy="4700638"/>
          </a:xfrm>
          <a:prstGeom prst="rect">
            <a:avLst/>
          </a:prstGeom>
        </p:spPr>
      </p:pic>
    </p:spTree>
    <p:extLst>
      <p:ext uri="{BB962C8B-B14F-4D97-AF65-F5344CB8AC3E}">
        <p14:creationId xmlns:p14="http://schemas.microsoft.com/office/powerpoint/2010/main" val="837278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Internet Standards World</a:t>
            </a:r>
          </a:p>
        </p:txBody>
      </p:sp>
      <p:sp>
        <p:nvSpPr>
          <p:cNvPr id="3" name="Text Placeholder 2"/>
          <p:cNvSpPr>
            <a:spLocks noGrp="1"/>
          </p:cNvSpPr>
          <p:nvPr>
            <p:ph type="body" idx="1"/>
          </p:nvPr>
        </p:nvSpPr>
        <p:spPr/>
        <p:txBody>
          <a:bodyPr/>
          <a:lstStyle/>
          <a:p>
            <a:r>
              <a:rPr lang="en-US" dirty="0"/>
              <a:t>IAB (Internet Activities Board) oversaw ARPANET</a:t>
            </a:r>
          </a:p>
          <a:p>
            <a:pPr lvl="1"/>
            <a:r>
              <a:rPr lang="en-US" dirty="0"/>
              <a:t>Renamed Internet Architecture Board</a:t>
            </a:r>
          </a:p>
          <a:p>
            <a:pPr lvl="1"/>
            <a:r>
              <a:rPr lang="en-US" dirty="0"/>
              <a:t>Communicated with RFCs (Request For Comments)</a:t>
            </a:r>
          </a:p>
          <a:p>
            <a:pPr lvl="1"/>
            <a:r>
              <a:rPr lang="en-US" dirty="0"/>
              <a:t>IRTF (Internet Research Task Force) subsidiary to IAB</a:t>
            </a:r>
          </a:p>
          <a:p>
            <a:pPr lvl="1"/>
            <a:r>
              <a:rPr lang="en-US" dirty="0"/>
              <a:t>IETF (Internet Engineering Task Force) subsidiary to IAB</a:t>
            </a:r>
          </a:p>
          <a:p>
            <a:pPr lvl="1"/>
            <a:r>
              <a:rPr lang="en-US" dirty="0"/>
              <a:t>More formal standardization process was adopted</a:t>
            </a:r>
          </a:p>
          <a:p>
            <a:r>
              <a:rPr lang="en-US" dirty="0"/>
              <a:t>Internet Society</a:t>
            </a:r>
          </a:p>
          <a:p>
            <a:pPr lvl="1"/>
            <a:r>
              <a:rPr lang="en-US" dirty="0"/>
              <a:t>Created, populated by people interested in the Internet</a:t>
            </a:r>
          </a:p>
          <a:p>
            <a:r>
              <a:rPr lang="en-US" dirty="0"/>
              <a:t>World Wide Web Consortium (W3C)</a:t>
            </a:r>
          </a:p>
          <a:p>
            <a:pPr lvl="1"/>
            <a:r>
              <a:rPr lang="en-US" dirty="0"/>
              <a:t>Develops protocols and guidelines to facilitate long-term growth of the Web</a:t>
            </a:r>
          </a:p>
        </p:txBody>
      </p:sp>
    </p:spTree>
    <p:extLst>
      <p:ext uri="{BB962C8B-B14F-4D97-AF65-F5344CB8AC3E}">
        <p14:creationId xmlns:p14="http://schemas.microsoft.com/office/powerpoint/2010/main" val="2748789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(1 of 3)</a:t>
            </a:r>
          </a:p>
        </p:txBody>
      </p:sp>
      <p:sp>
        <p:nvSpPr>
          <p:cNvPr id="3" name="Text Placeholder 2"/>
          <p:cNvSpPr>
            <a:spLocks noGrp="1"/>
          </p:cNvSpPr>
          <p:nvPr>
            <p:ph type="body" idx="1"/>
          </p:nvPr>
        </p:nvSpPr>
        <p:spPr/>
        <p:txBody>
          <a:bodyPr/>
          <a:lstStyle/>
          <a:p>
            <a:r>
              <a:rPr lang="en-US" dirty="0"/>
              <a:t>Online speech</a:t>
            </a:r>
          </a:p>
          <a:p>
            <a:pPr lvl="1"/>
            <a:r>
              <a:rPr lang="en-US" dirty="0"/>
              <a:t>Communications Decency Act protects some platforms from federal criminal prosecution</a:t>
            </a:r>
          </a:p>
          <a:p>
            <a:pPr lvl="1"/>
            <a:r>
              <a:rPr lang="en-US" dirty="0"/>
              <a:t>DMCA takedown notices (after the Digital Millennium Copyright Act) threaten legal action</a:t>
            </a:r>
          </a:p>
          <a:p>
            <a:r>
              <a:rPr lang="en-US" dirty="0"/>
              <a:t>Net neutrality</a:t>
            </a:r>
          </a:p>
          <a:p>
            <a:pPr lvl="1"/>
            <a:r>
              <a:rPr lang="en-US" dirty="0"/>
              <a:t>ISPs should provide equal quality of service to a given type of application traffic, regardless of who is sending that content</a:t>
            </a:r>
          </a:p>
          <a:p>
            <a:pPr lvl="1"/>
            <a:r>
              <a:rPr lang="en-US" dirty="0"/>
              <a:t>No blocking, no throttling, no paid prioritization, transparency</a:t>
            </a:r>
          </a:p>
          <a:p>
            <a:pPr lvl="1"/>
            <a:r>
              <a:rPr lang="en-US" dirty="0"/>
              <a:t>Does not prevent an ISP from prioritizing any traffic</a:t>
            </a:r>
          </a:p>
          <a:p>
            <a:pPr lvl="1"/>
            <a:r>
              <a:rPr lang="en-US" dirty="0"/>
              <a:t>Zero rating: ISP might charge its subscribers according to data usage but grant an exemption for a particular service</a:t>
            </a:r>
          </a:p>
        </p:txBody>
      </p:sp>
    </p:spTree>
    <p:extLst>
      <p:ext uri="{BB962C8B-B14F-4D97-AF65-F5344CB8AC3E}">
        <p14:creationId xmlns:p14="http://schemas.microsoft.com/office/powerpoint/2010/main" val="834367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(2 of 3)</a:t>
            </a:r>
          </a:p>
        </p:txBody>
      </p:sp>
      <p:sp>
        <p:nvSpPr>
          <p:cNvPr id="3" name="Text Placeholder 2"/>
          <p:cNvSpPr>
            <a:spLocks noGrp="1"/>
          </p:cNvSpPr>
          <p:nvPr>
            <p:ph type="body" idx="1"/>
          </p:nvPr>
        </p:nvSpPr>
        <p:spPr/>
        <p:txBody>
          <a:bodyPr/>
          <a:lstStyle/>
          <a:p>
            <a:r>
              <a:rPr lang="en-US" dirty="0"/>
              <a:t>Security</a:t>
            </a:r>
          </a:p>
          <a:p>
            <a:pPr lvl="1"/>
            <a:r>
              <a:rPr lang="en-US" dirty="0"/>
              <a:t>DDoS (Distributed Denial of Service) attack</a:t>
            </a:r>
          </a:p>
          <a:p>
            <a:pPr lvl="1"/>
            <a:r>
              <a:rPr lang="en-US" dirty="0"/>
              <a:t>Botnets</a:t>
            </a:r>
          </a:p>
          <a:p>
            <a:pPr lvl="1"/>
            <a:r>
              <a:rPr lang="en-US" dirty="0"/>
              <a:t>Spam email</a:t>
            </a:r>
          </a:p>
          <a:p>
            <a:pPr lvl="1"/>
            <a:r>
              <a:rPr lang="en-US" dirty="0"/>
              <a:t>Phishing</a:t>
            </a:r>
          </a:p>
          <a:p>
            <a:r>
              <a:rPr lang="en-US" dirty="0"/>
              <a:t>Privacy</a:t>
            </a:r>
          </a:p>
          <a:p>
            <a:pPr lvl="1"/>
            <a:r>
              <a:rPr lang="en-US" dirty="0"/>
              <a:t>Profiling and tracking users by collecting data about their network behavior over time</a:t>
            </a:r>
          </a:p>
          <a:p>
            <a:pPr lvl="1"/>
            <a:r>
              <a:rPr lang="en-US" dirty="0"/>
              <a:t>Storing cookies in Web browser</a:t>
            </a:r>
          </a:p>
          <a:p>
            <a:pPr lvl="1"/>
            <a:r>
              <a:rPr lang="en-US" dirty="0"/>
              <a:t>Browser fingerprinting</a:t>
            </a:r>
          </a:p>
          <a:p>
            <a:pPr lvl="1"/>
            <a:r>
              <a:rPr lang="en-US" dirty="0"/>
              <a:t>Mobile services location privacy</a:t>
            </a:r>
          </a:p>
        </p:txBody>
      </p:sp>
    </p:spTree>
    <p:extLst>
      <p:ext uri="{BB962C8B-B14F-4D97-AF65-F5344CB8AC3E}">
        <p14:creationId xmlns:p14="http://schemas.microsoft.com/office/powerpoint/2010/main" val="2860307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(3 of 3)</a:t>
            </a:r>
          </a:p>
        </p:txBody>
      </p:sp>
      <p:sp>
        <p:nvSpPr>
          <p:cNvPr id="3" name="Text Placeholder 2"/>
          <p:cNvSpPr>
            <a:spLocks noGrp="1"/>
          </p:cNvSpPr>
          <p:nvPr>
            <p:ph type="body" idx="1"/>
          </p:nvPr>
        </p:nvSpPr>
        <p:spPr/>
        <p:txBody>
          <a:bodyPr/>
          <a:lstStyle/>
          <a:p>
            <a:r>
              <a:rPr lang="en-US" dirty="0"/>
              <a:t>Disinformation</a:t>
            </a:r>
          </a:p>
          <a:p>
            <a:pPr lvl="1"/>
            <a:r>
              <a:rPr lang="en-US" dirty="0"/>
              <a:t>Ill-considered, misleading, or downright wrong information</a:t>
            </a:r>
          </a:p>
          <a:p>
            <a:pPr lvl="1"/>
            <a:r>
              <a:rPr lang="en-US" dirty="0"/>
              <a:t>Fake news</a:t>
            </a:r>
          </a:p>
          <a:p>
            <a:pPr lvl="1"/>
            <a:r>
              <a:rPr lang="en-US" dirty="0"/>
              <a:t>Challenges</a:t>
            </a:r>
          </a:p>
          <a:p>
            <a:pPr lvl="2"/>
            <a:r>
              <a:rPr lang="en-US" dirty="0"/>
              <a:t>How does one define disinformation in the first place?</a:t>
            </a:r>
          </a:p>
          <a:p>
            <a:pPr lvl="2"/>
            <a:r>
              <a:rPr lang="en-US" dirty="0"/>
              <a:t>Can disinformation be reliably detected?</a:t>
            </a:r>
          </a:p>
          <a:p>
            <a:pPr lvl="2"/>
            <a:r>
              <a:rPr lang="en-US" dirty="0"/>
              <a:t>What should a network or platform operator do about it once it is detected?</a:t>
            </a:r>
          </a:p>
        </p:txBody>
      </p:sp>
    </p:spTree>
    <p:extLst>
      <p:ext uri="{BB962C8B-B14F-4D97-AF65-F5344CB8AC3E}">
        <p14:creationId xmlns:p14="http://schemas.microsoft.com/office/powerpoint/2010/main" val="291461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 Units</a:t>
            </a:r>
          </a:p>
        </p:txBody>
      </p:sp>
      <p:sp>
        <p:nvSpPr>
          <p:cNvPr id="3" name="Text Placeholder 2"/>
          <p:cNvSpPr>
            <a:spLocks noGrp="1"/>
          </p:cNvSpPr>
          <p:nvPr>
            <p:ph type="body" idx="1"/>
          </p:nvPr>
        </p:nvSpPr>
        <p:spPr>
          <a:xfrm>
            <a:off x="599089" y="5128640"/>
            <a:ext cx="7945821" cy="488345"/>
          </a:xfrm>
        </p:spPr>
        <p:txBody>
          <a:bodyPr/>
          <a:lstStyle/>
          <a:p>
            <a:r>
              <a:rPr lang="en-US" dirty="0"/>
              <a:t>The principal metric prefixes.</a:t>
            </a:r>
          </a:p>
        </p:txBody>
      </p:sp>
      <p:pic>
        <p:nvPicPr>
          <p:cNvPr id="7" name="Picture 6">
            <a:extLst>
              <a:ext uri="{FF2B5EF4-FFF2-40B4-BE49-F238E27FC236}">
                <a16:creationId xmlns:a16="http://schemas.microsoft.com/office/drawing/2014/main" id="{8E4CBC10-F3C8-B841-965E-6B4993A846DB}"/>
              </a:ext>
            </a:extLst>
          </p:cNvPr>
          <p:cNvPicPr>
            <a:picLocks noChangeAspect="1"/>
          </p:cNvPicPr>
          <p:nvPr/>
        </p:nvPicPr>
        <p:blipFill>
          <a:blip r:embed="rId2"/>
          <a:stretch>
            <a:fillRect/>
          </a:stretch>
        </p:blipFill>
        <p:spPr>
          <a:xfrm>
            <a:off x="284118" y="2112292"/>
            <a:ext cx="8402682" cy="3016348"/>
          </a:xfrm>
          <a:prstGeom prst="rect">
            <a:avLst/>
          </a:prstGeom>
        </p:spPr>
      </p:pic>
    </p:spTree>
    <p:extLst>
      <p:ext uri="{BB962C8B-B14F-4D97-AF65-F5344CB8AC3E}">
        <p14:creationId xmlns:p14="http://schemas.microsoft.com/office/powerpoint/2010/main" val="379662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Commerce (2 of 2)</a:t>
            </a:r>
          </a:p>
        </p:txBody>
      </p:sp>
      <p:sp>
        <p:nvSpPr>
          <p:cNvPr id="3" name="Text Placeholder 2"/>
          <p:cNvSpPr>
            <a:spLocks noGrp="1"/>
          </p:cNvSpPr>
          <p:nvPr>
            <p:ph type="body" idx="1"/>
          </p:nvPr>
        </p:nvSpPr>
        <p:spPr>
          <a:xfrm>
            <a:off x="575440" y="4763339"/>
            <a:ext cx="7993117" cy="646000"/>
          </a:xfrm>
        </p:spPr>
        <p:txBody>
          <a:bodyPr/>
          <a:lstStyle/>
          <a:p>
            <a:r>
              <a:rPr lang="en-US" dirty="0"/>
              <a:t>Some forms of e-commerce have acquired little tags based on the fact that ‘‘to’’ and ‘‘2’’ are pronounced the same.</a:t>
            </a:r>
          </a:p>
        </p:txBody>
      </p:sp>
      <p:pic>
        <p:nvPicPr>
          <p:cNvPr id="5" name="Picture 4">
            <a:extLst>
              <a:ext uri="{FF2B5EF4-FFF2-40B4-BE49-F238E27FC236}">
                <a16:creationId xmlns:a16="http://schemas.microsoft.com/office/drawing/2014/main" id="{89AD4944-49F0-A643-BFC1-BBE7701848ED}"/>
              </a:ext>
            </a:extLst>
          </p:cNvPr>
          <p:cNvPicPr>
            <a:picLocks noChangeAspect="1"/>
          </p:cNvPicPr>
          <p:nvPr/>
        </p:nvPicPr>
        <p:blipFill>
          <a:blip r:embed="rId3"/>
          <a:stretch>
            <a:fillRect/>
          </a:stretch>
        </p:blipFill>
        <p:spPr>
          <a:xfrm>
            <a:off x="0" y="2190546"/>
            <a:ext cx="9144000" cy="2476908"/>
          </a:xfrm>
          <a:prstGeom prst="rect">
            <a:avLst/>
          </a:prstGeom>
        </p:spPr>
      </p:pic>
    </p:spTree>
    <p:extLst>
      <p:ext uri="{BB962C8B-B14F-4D97-AF65-F5344CB8AC3E}">
        <p14:creationId xmlns:p14="http://schemas.microsoft.com/office/powerpoint/2010/main" val="394700810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4629</Words>
  <Application>Microsoft Office PowerPoint</Application>
  <PresentationFormat>全屏显示(4:3)</PresentationFormat>
  <Paragraphs>523</Paragraphs>
  <Slides>86</Slides>
  <Notes>16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86</vt:i4>
      </vt:variant>
    </vt:vector>
  </HeadingPairs>
  <TitlesOfParts>
    <vt:vector size="90" baseType="lpstr">
      <vt:lpstr>Noto Sans Symbols</vt:lpstr>
      <vt:lpstr>Arial</vt:lpstr>
      <vt:lpstr>Times New Roman</vt:lpstr>
      <vt:lpstr>508 Lecture</vt:lpstr>
      <vt:lpstr>PowerPoint 演示文稿</vt:lpstr>
      <vt:lpstr>Uses of Computer Networks</vt:lpstr>
      <vt:lpstr>Access to Information (1 of 4)</vt:lpstr>
      <vt:lpstr>Access to Information (2 of 4)</vt:lpstr>
      <vt:lpstr>Access to Information (3 of 4)</vt:lpstr>
      <vt:lpstr>Access to Information (4 of 4)</vt:lpstr>
      <vt:lpstr>Person-to-Person Communication</vt:lpstr>
      <vt:lpstr>Electronic Commerce (1 of 2)</vt:lpstr>
      <vt:lpstr>Electronic Commerce (2 of 2)</vt:lpstr>
      <vt:lpstr>Entertainment</vt:lpstr>
      <vt:lpstr>The Internet of Things</vt:lpstr>
      <vt:lpstr>Types of Computer Networks</vt:lpstr>
      <vt:lpstr>Broadband Access Networks</vt:lpstr>
      <vt:lpstr>Mobile and Wireless Access Networks (1 of 3)</vt:lpstr>
      <vt:lpstr>Mobile and Wireless Access Networks (2 of 3)</vt:lpstr>
      <vt:lpstr>Mobile and Wireless Access Networks (3 of 3)</vt:lpstr>
      <vt:lpstr>Content Provider Networks</vt:lpstr>
      <vt:lpstr>Transit Networks</vt:lpstr>
      <vt:lpstr>Enterprise Networks</vt:lpstr>
      <vt:lpstr>Personal Area Networks</vt:lpstr>
      <vt:lpstr>Local Area Networks</vt:lpstr>
      <vt:lpstr>Home Networks</vt:lpstr>
      <vt:lpstr>Metropolitan Area Networks </vt:lpstr>
      <vt:lpstr>Wide Area Networks (1 of 3)</vt:lpstr>
      <vt:lpstr>Wide Area Networks (2 of 3)</vt:lpstr>
      <vt:lpstr>Wide Area Networks (3 of 3)</vt:lpstr>
      <vt:lpstr>Internetworks</vt:lpstr>
      <vt:lpstr>Examples of Networks (1 of 9)</vt:lpstr>
      <vt:lpstr>Examples of Networks (2 of 9)</vt:lpstr>
      <vt:lpstr>Examples of Networks (3 of 9)</vt:lpstr>
      <vt:lpstr>Examples of Networks (4 of 9)</vt:lpstr>
      <vt:lpstr>Examples of Networks (5 of 9)</vt:lpstr>
      <vt:lpstr>Examples of Networks (6 of 9)</vt:lpstr>
      <vt:lpstr>Examples of Networks (7 of 9)</vt:lpstr>
      <vt:lpstr>Examples of Networks (8 of 9)</vt:lpstr>
      <vt:lpstr>Examples of Networks (9 of 9)</vt:lpstr>
      <vt:lpstr>Mobile Networks (1 of 6)</vt:lpstr>
      <vt:lpstr>Mobile Networks (2 of 6)</vt:lpstr>
      <vt:lpstr>Mobile Networks (3 of 6)</vt:lpstr>
      <vt:lpstr>Mobile Networks (4 of 6)</vt:lpstr>
      <vt:lpstr>Mobile Networks (5 of 6)</vt:lpstr>
      <vt:lpstr>Mobile Networks (6 of 6)</vt:lpstr>
      <vt:lpstr>Wireless Networks (WiFi) (1 of 6)</vt:lpstr>
      <vt:lpstr>Wireless Networks (WiFi) (2 of 6)</vt:lpstr>
      <vt:lpstr>Wireless Networks (WiFi) (3 of 6)</vt:lpstr>
      <vt:lpstr>Wireless Networks (WiFi) (4 of 6)</vt:lpstr>
      <vt:lpstr>Wireless Networks (WiFi) (5 of 6)</vt:lpstr>
      <vt:lpstr>Wireless Networks (WiFi) (6 of 6)</vt:lpstr>
      <vt:lpstr>Network Protocols</vt:lpstr>
      <vt:lpstr>Design Goals (1 of 4)</vt:lpstr>
      <vt:lpstr>Design Goals (2 of 4)</vt:lpstr>
      <vt:lpstr>Design Goals (3 of 4)</vt:lpstr>
      <vt:lpstr>Design Goals (4 of 4)</vt:lpstr>
      <vt:lpstr>Protocol Layering (1 of 4)</vt:lpstr>
      <vt:lpstr>Protocol Layering (2 of 4)</vt:lpstr>
      <vt:lpstr>Protocol Layering (3 of 4)</vt:lpstr>
      <vt:lpstr>Protocol Layering (4 of 4)</vt:lpstr>
      <vt:lpstr>Connections and Reliability (1 of 4)</vt:lpstr>
      <vt:lpstr>Connections and Reliability (2 of 4)</vt:lpstr>
      <vt:lpstr>Connections and Reliability (3 of 4)</vt:lpstr>
      <vt:lpstr>Connections and Reliability (4 of 4)</vt:lpstr>
      <vt:lpstr>Service Primitives (1 of 4)</vt:lpstr>
      <vt:lpstr>Service Primitives (2 of 4)</vt:lpstr>
      <vt:lpstr>Service Primitives (3 of 4)</vt:lpstr>
      <vt:lpstr>Service Primitives (4 of 4)</vt:lpstr>
      <vt:lpstr>Reference Models</vt:lpstr>
      <vt:lpstr>The OSI Reference Model (1 of 2)</vt:lpstr>
      <vt:lpstr>The OSI Reference Model (2 of 2)</vt:lpstr>
      <vt:lpstr>The TCP/IP Reference Model (1 of 4)</vt:lpstr>
      <vt:lpstr>The TCP/IP Reference Model (2 of 4)</vt:lpstr>
      <vt:lpstr>The TCP/IP Reference Model (3 of 4)</vt:lpstr>
      <vt:lpstr>The TCP/IP Reference Model (4 of 4)</vt:lpstr>
      <vt:lpstr>A Critique of the OSI Model and Protocols (1 of 2)</vt:lpstr>
      <vt:lpstr>A Critique of the OSI Model and Protocols (2 of 2)</vt:lpstr>
      <vt:lpstr>A Critique of the TCP/IP Reference Model and Protocols</vt:lpstr>
      <vt:lpstr>The Model Used in This Book </vt:lpstr>
      <vt:lpstr>Standardization</vt:lpstr>
      <vt:lpstr>Standardization and Open Source</vt:lpstr>
      <vt:lpstr>Who’s Who in the Telecommunications World</vt:lpstr>
      <vt:lpstr>Who’s Who in the International Standards World (1 of 2)</vt:lpstr>
      <vt:lpstr>Who’s Who in the International Standards World (2 of 2)</vt:lpstr>
      <vt:lpstr>Who’s Who in the Internet Standards World</vt:lpstr>
      <vt:lpstr>Policy, Legal, and Social Issues (1 of 3)</vt:lpstr>
      <vt:lpstr>Policy, Legal, and Social Issues (2 of 3)</vt:lpstr>
      <vt:lpstr>Policy, Legal, and Social Issues (3 of 3)</vt:lpstr>
      <vt:lpstr>Metric Units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2021-08-26T06:35:25Z</dcterms:modified>
</cp:coreProperties>
</file>